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4044" r:id="rId1"/>
  </p:sldMasterIdLst>
  <p:notesMasterIdLst>
    <p:notesMasterId r:id="rId24"/>
  </p:notesMasterIdLst>
  <p:sldIdLst>
    <p:sldId id="256" r:id="rId2"/>
    <p:sldId id="257" r:id="rId3"/>
    <p:sldId id="259" r:id="rId4"/>
    <p:sldId id="260" r:id="rId5"/>
    <p:sldId id="261" r:id="rId6"/>
    <p:sldId id="302" r:id="rId7"/>
    <p:sldId id="262" r:id="rId8"/>
    <p:sldId id="275" r:id="rId9"/>
    <p:sldId id="276" r:id="rId10"/>
    <p:sldId id="277" r:id="rId11"/>
    <p:sldId id="300" r:id="rId12"/>
    <p:sldId id="289" r:id="rId13"/>
    <p:sldId id="278" r:id="rId14"/>
    <p:sldId id="287" r:id="rId15"/>
    <p:sldId id="301" r:id="rId16"/>
    <p:sldId id="297" r:id="rId17"/>
    <p:sldId id="285" r:id="rId18"/>
    <p:sldId id="299" r:id="rId19"/>
    <p:sldId id="294" r:id="rId20"/>
    <p:sldId id="298" r:id="rId21"/>
    <p:sldId id="273" r:id="rId22"/>
    <p:sldId id="27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p:cViewPr varScale="1">
        <p:scale>
          <a:sx n="78" d="100"/>
          <a:sy n="78" d="100"/>
        </p:scale>
        <p:origin x="1555"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A3CB2-90E2-472E-8375-7BDD54EF1D01}" type="datetimeFigureOut">
              <a:rPr lang="en-US" smtClean="0"/>
              <a:t>3/21/2023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91F860-86B2-4149-A44D-6089B84379B9}" type="slidenum">
              <a:rPr lang="en-US" smtClean="0"/>
              <a:t>‹#›</a:t>
            </a:fld>
            <a:endParaRPr lang="en-US"/>
          </a:p>
        </p:txBody>
      </p:sp>
    </p:spTree>
    <p:extLst>
      <p:ext uri="{BB962C8B-B14F-4D97-AF65-F5344CB8AC3E}">
        <p14:creationId xmlns:p14="http://schemas.microsoft.com/office/powerpoint/2010/main" val="1930719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91F860-86B2-4149-A44D-6089B84379B9}" type="slidenum">
              <a:rPr lang="en-US" smtClean="0"/>
              <a:t>19</a:t>
            </a:fld>
            <a:endParaRPr lang="en-US"/>
          </a:p>
        </p:txBody>
      </p:sp>
    </p:spTree>
    <p:extLst>
      <p:ext uri="{BB962C8B-B14F-4D97-AF65-F5344CB8AC3E}">
        <p14:creationId xmlns:p14="http://schemas.microsoft.com/office/powerpoint/2010/main" val="858020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2240397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1951680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03809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3181093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98753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754199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1854441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2070816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254276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485694-C0CE-4E0E-B6E9-0ECA89182B7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1797401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485694-C0CE-4E0E-B6E9-0ECA89182B72}"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3476901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485694-C0CE-4E0E-B6E9-0ECA89182B72}" type="datetimeFigureOut">
              <a:rPr lang="en-US" smtClean="0"/>
              <a:t>3/21/2023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3342402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485694-C0CE-4E0E-B6E9-0ECA89182B72}" type="datetimeFigureOut">
              <a:rPr lang="en-US" smtClean="0"/>
              <a:t>3/21/2023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404852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485694-C0CE-4E0E-B6E9-0ECA89182B72}" type="datetimeFigureOut">
              <a:rPr lang="en-US" smtClean="0"/>
              <a:t>3/21/2023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2582833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485694-C0CE-4E0E-B6E9-0ECA89182B72}"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364625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485694-C0CE-4E0E-B6E9-0ECA89182B72}"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8F3D0-22E7-4039-A9AF-B53959F8C1B6}" type="slidenum">
              <a:rPr lang="en-US" smtClean="0"/>
              <a:t>‹#›</a:t>
            </a:fld>
            <a:endParaRPr lang="en-US"/>
          </a:p>
        </p:txBody>
      </p:sp>
    </p:spTree>
    <p:extLst>
      <p:ext uri="{BB962C8B-B14F-4D97-AF65-F5344CB8AC3E}">
        <p14:creationId xmlns:p14="http://schemas.microsoft.com/office/powerpoint/2010/main" val="143435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F485694-C0CE-4E0E-B6E9-0ECA89182B72}" type="datetimeFigureOut">
              <a:rPr lang="en-US" smtClean="0"/>
              <a:t>3/21/2023</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DA8F3D0-22E7-4039-A9AF-B53959F8C1B6}" type="slidenum">
              <a:rPr lang="en-US" smtClean="0"/>
              <a:t>‹#›</a:t>
            </a:fld>
            <a:endParaRPr lang="en-US"/>
          </a:p>
        </p:txBody>
      </p:sp>
    </p:spTree>
    <p:extLst>
      <p:ext uri="{BB962C8B-B14F-4D97-AF65-F5344CB8AC3E}">
        <p14:creationId xmlns:p14="http://schemas.microsoft.com/office/powerpoint/2010/main" val="26245244"/>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772816"/>
            <a:ext cx="7920880" cy="720080"/>
          </a:xfrm>
        </p:spPr>
        <p:txBody>
          <a:bodyPr/>
          <a:lstStyle/>
          <a:p>
            <a:r>
              <a:rPr lang="en-US" sz="3200" b="1" dirty="0">
                <a:solidFill>
                  <a:schemeClr val="accent2">
                    <a:lumMod val="50000"/>
                  </a:schemeClr>
                </a:solidFill>
                <a:latin typeface="Times New Roman" pitchFamily="18" charset="0"/>
                <a:cs typeface="Times New Roman" pitchFamily="18" charset="0"/>
              </a:rPr>
              <a:t>AIR QUALITY INDEX ANALYSIS </a:t>
            </a:r>
          </a:p>
        </p:txBody>
      </p:sp>
      <p:sp>
        <p:nvSpPr>
          <p:cNvPr id="3" name="Subtitle 2"/>
          <p:cNvSpPr>
            <a:spLocks noGrp="1"/>
          </p:cNvSpPr>
          <p:nvPr>
            <p:ph type="subTitle" idx="1"/>
          </p:nvPr>
        </p:nvSpPr>
        <p:spPr>
          <a:xfrm>
            <a:off x="611560" y="4005064"/>
            <a:ext cx="7488832" cy="2448272"/>
          </a:xfrm>
        </p:spPr>
        <p:txBody>
          <a:bodyPr/>
          <a:lstStyle/>
          <a:p>
            <a:r>
              <a:rPr lang="en-US" dirty="0">
                <a:solidFill>
                  <a:schemeClr val="accent5">
                    <a:lumMod val="75000"/>
                  </a:schemeClr>
                </a:solidFill>
                <a:latin typeface="Times New Roman" pitchFamily="18" charset="0"/>
                <a:cs typeface="Times New Roman" pitchFamily="18" charset="0"/>
              </a:rPr>
              <a:t>Team Members</a:t>
            </a:r>
          </a:p>
          <a:p>
            <a:r>
              <a:rPr lang="en-US" dirty="0" err="1">
                <a:solidFill>
                  <a:schemeClr val="tx1"/>
                </a:solidFill>
                <a:latin typeface="Times New Roman" pitchFamily="18" charset="0"/>
                <a:cs typeface="Times New Roman" pitchFamily="18" charset="0"/>
              </a:rPr>
              <a:t>M.V.Jyoshna</a:t>
            </a:r>
            <a:r>
              <a:rPr lang="en-US" dirty="0">
                <a:solidFill>
                  <a:schemeClr val="tx1"/>
                </a:solidFill>
                <a:latin typeface="Times New Roman" pitchFamily="18" charset="0"/>
                <a:cs typeface="Times New Roman" pitchFamily="18" charset="0"/>
              </a:rPr>
              <a:t> (19471A0534)</a:t>
            </a:r>
          </a:p>
          <a:p>
            <a:r>
              <a:rPr lang="en-US" dirty="0" err="1">
                <a:solidFill>
                  <a:schemeClr val="tx1"/>
                </a:solidFill>
                <a:latin typeface="Times New Roman" pitchFamily="18" charset="0"/>
                <a:cs typeface="Times New Roman" pitchFamily="18" charset="0"/>
              </a:rPr>
              <a:t>Ch.Chandana</a:t>
            </a:r>
            <a:r>
              <a:rPr lang="en-US" dirty="0">
                <a:solidFill>
                  <a:schemeClr val="tx1"/>
                </a:solidFill>
                <a:latin typeface="Times New Roman" pitchFamily="18" charset="0"/>
                <a:cs typeface="Times New Roman" pitchFamily="18" charset="0"/>
              </a:rPr>
              <a:t> (19471A0507)</a:t>
            </a:r>
          </a:p>
          <a:p>
            <a:r>
              <a:rPr lang="en-US" dirty="0" err="1">
                <a:solidFill>
                  <a:schemeClr val="tx1"/>
                </a:solidFill>
                <a:latin typeface="Times New Roman" pitchFamily="18" charset="0"/>
                <a:cs typeface="Times New Roman" pitchFamily="18" charset="0"/>
              </a:rPr>
              <a:t>V.Sri</a:t>
            </a:r>
            <a:r>
              <a:rPr lang="en-US" dirty="0">
                <a:solidFill>
                  <a:schemeClr val="tx1"/>
                </a:solidFill>
                <a:latin typeface="Times New Roman" pitchFamily="18" charset="0"/>
                <a:cs typeface="Times New Roman" pitchFamily="18" charset="0"/>
              </a:rPr>
              <a:t> Mallika (19471A0562)</a:t>
            </a:r>
          </a:p>
          <a:p>
            <a:endParaRPr lang="en-US" dirty="0">
              <a:solidFill>
                <a:schemeClr val="tx1"/>
              </a:solidFill>
            </a:endParaRPr>
          </a:p>
          <a:p>
            <a:endParaRPr lang="en-US" dirty="0"/>
          </a:p>
        </p:txBody>
      </p:sp>
      <p:sp>
        <p:nvSpPr>
          <p:cNvPr id="4" name="TextBox 3"/>
          <p:cNvSpPr txBox="1"/>
          <p:nvPr/>
        </p:nvSpPr>
        <p:spPr>
          <a:xfrm>
            <a:off x="2483768" y="2780928"/>
            <a:ext cx="4668293" cy="923330"/>
          </a:xfrm>
          <a:prstGeom prst="rect">
            <a:avLst/>
          </a:prstGeom>
          <a:noFill/>
        </p:spPr>
        <p:txBody>
          <a:bodyPr wrap="square" rtlCol="0">
            <a:spAutoFit/>
          </a:bodyPr>
          <a:lstStyle/>
          <a:p>
            <a:r>
              <a:rPr lang="en-US" dirty="0"/>
              <a:t>Under the </a:t>
            </a:r>
            <a:r>
              <a:rPr lang="en-US" dirty="0" err="1"/>
              <a:t>gudiance</a:t>
            </a:r>
            <a:r>
              <a:rPr lang="en-US" dirty="0"/>
              <a:t> of  </a:t>
            </a:r>
          </a:p>
          <a:p>
            <a:r>
              <a:rPr lang="en-US" dirty="0" err="1"/>
              <a:t>M.Venkata</a:t>
            </a:r>
            <a:r>
              <a:rPr lang="en-US" dirty="0"/>
              <a:t> Rao,</a:t>
            </a:r>
            <a:r>
              <a:rPr lang="en-US" sz="1400" dirty="0"/>
              <a:t>( Assistant Professor)</a:t>
            </a:r>
          </a:p>
          <a:p>
            <a:endParaRPr lang="en-US" dirty="0"/>
          </a:p>
        </p:txBody>
      </p:sp>
      <p:pic>
        <p:nvPicPr>
          <p:cNvPr id="3074" name="Picture 2">
            <a:extLst>
              <a:ext uri="{FF2B5EF4-FFF2-40B4-BE49-F238E27FC236}">
                <a16:creationId xmlns:a16="http://schemas.microsoft.com/office/drawing/2014/main" id="{B7BB9C3E-2212-19FF-3B22-0DF028BE0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08" y="87135"/>
            <a:ext cx="1944216" cy="1732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1F4504-14BD-1912-5401-20CAA18123A5}"/>
              </a:ext>
            </a:extLst>
          </p:cNvPr>
          <p:cNvSpPr txBox="1"/>
          <p:nvPr/>
        </p:nvSpPr>
        <p:spPr>
          <a:xfrm>
            <a:off x="2610262" y="754892"/>
            <a:ext cx="5328592" cy="954107"/>
          </a:xfrm>
          <a:prstGeom prst="rect">
            <a:avLst/>
          </a:prstGeom>
          <a:noFill/>
        </p:spPr>
        <p:txBody>
          <a:bodyPr wrap="square" rtlCol="0">
            <a:spAutoFit/>
          </a:bodyPr>
          <a:lstStyle/>
          <a:p>
            <a:r>
              <a:rPr lang="en-IN" sz="2800" dirty="0"/>
              <a:t>NARASARAOPETA ENGINEERING COLLEGE(AUTONOMOUS)</a:t>
            </a:r>
          </a:p>
        </p:txBody>
      </p:sp>
    </p:spTree>
    <p:extLst>
      <p:ext uri="{BB962C8B-B14F-4D97-AF65-F5344CB8AC3E}">
        <p14:creationId xmlns:p14="http://schemas.microsoft.com/office/powerpoint/2010/main" val="2375342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47664" y="5199782"/>
            <a:ext cx="5556329" cy="923330"/>
          </a:xfrm>
          <a:prstGeom prst="rect">
            <a:avLst/>
          </a:prstGeom>
          <a:noFill/>
        </p:spPr>
        <p:txBody>
          <a:bodyPr wrap="none" rtlCol="0">
            <a:spAutoFit/>
          </a:bodyPr>
          <a:lstStyle/>
          <a:p>
            <a:endParaRPr lang="en-IN" dirty="0"/>
          </a:p>
          <a:p>
            <a:r>
              <a:rPr lang="en-IN" dirty="0"/>
              <a:t>Fig: 3: Checking null values and info of the dataset.</a:t>
            </a:r>
            <a:endParaRPr lang="en-US" dirty="0"/>
          </a:p>
          <a:p>
            <a:endParaRPr lang="en-US" dirty="0"/>
          </a:p>
        </p:txBody>
      </p:sp>
      <p:pic>
        <p:nvPicPr>
          <p:cNvPr id="5" name="Picture 4">
            <a:extLst>
              <a:ext uri="{FF2B5EF4-FFF2-40B4-BE49-F238E27FC236}">
                <a16:creationId xmlns:a16="http://schemas.microsoft.com/office/drawing/2014/main" id="{236D028E-F682-9DE6-50BA-03814B3D4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052735"/>
            <a:ext cx="7344816" cy="4176543"/>
          </a:xfrm>
          <a:prstGeom prst="rect">
            <a:avLst/>
          </a:prstGeom>
        </p:spPr>
      </p:pic>
      <p:sp>
        <p:nvSpPr>
          <p:cNvPr id="6" name="TextBox 5">
            <a:extLst>
              <a:ext uri="{FF2B5EF4-FFF2-40B4-BE49-F238E27FC236}">
                <a16:creationId xmlns:a16="http://schemas.microsoft.com/office/drawing/2014/main" id="{F98438B6-4C35-F4C7-AB3A-772917480006}"/>
              </a:ext>
            </a:extLst>
          </p:cNvPr>
          <p:cNvSpPr txBox="1"/>
          <p:nvPr/>
        </p:nvSpPr>
        <p:spPr>
          <a:xfrm>
            <a:off x="611560" y="365556"/>
            <a:ext cx="5760640" cy="461665"/>
          </a:xfrm>
          <a:prstGeom prst="rect">
            <a:avLst/>
          </a:prstGeom>
          <a:noFill/>
        </p:spPr>
        <p:txBody>
          <a:bodyPr wrap="square" rtlCol="0">
            <a:spAutoFit/>
          </a:bodyPr>
          <a:lstStyle/>
          <a:p>
            <a:r>
              <a:rPr lang="en-IN" sz="2400" dirty="0"/>
              <a:t>Data </a:t>
            </a:r>
            <a:r>
              <a:rPr lang="en-IN" sz="2400" dirty="0" err="1"/>
              <a:t>Preprocessing</a:t>
            </a:r>
            <a:r>
              <a:rPr lang="en-IN" sz="2400" dirty="0"/>
              <a:t> </a:t>
            </a:r>
          </a:p>
        </p:txBody>
      </p:sp>
    </p:spTree>
    <p:extLst>
      <p:ext uri="{BB962C8B-B14F-4D97-AF65-F5344CB8AC3E}">
        <p14:creationId xmlns:p14="http://schemas.microsoft.com/office/powerpoint/2010/main" val="2059893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984DA4-A7B6-C0AB-D4E2-BE747A8E0DED}"/>
              </a:ext>
            </a:extLst>
          </p:cNvPr>
          <p:cNvSpPr txBox="1"/>
          <p:nvPr/>
        </p:nvSpPr>
        <p:spPr>
          <a:xfrm>
            <a:off x="1115616" y="329448"/>
            <a:ext cx="4536505" cy="461665"/>
          </a:xfrm>
          <a:prstGeom prst="rect">
            <a:avLst/>
          </a:prstGeom>
          <a:noFill/>
        </p:spPr>
        <p:txBody>
          <a:bodyPr wrap="square" rtlCol="0">
            <a:spAutoFit/>
          </a:bodyPr>
          <a:lstStyle/>
          <a:p>
            <a:r>
              <a:rPr lang="en-IN" sz="2400" dirty="0"/>
              <a:t>Filling Null values</a:t>
            </a:r>
          </a:p>
        </p:txBody>
      </p:sp>
      <p:pic>
        <p:nvPicPr>
          <p:cNvPr id="5" name="Picture 4">
            <a:extLst>
              <a:ext uri="{FF2B5EF4-FFF2-40B4-BE49-F238E27FC236}">
                <a16:creationId xmlns:a16="http://schemas.microsoft.com/office/drawing/2014/main" id="{3FCE546E-526C-B38F-6527-31F92AA1B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612" y="3429000"/>
            <a:ext cx="6624736" cy="2520280"/>
          </a:xfrm>
          <a:prstGeom prst="rect">
            <a:avLst/>
          </a:prstGeom>
        </p:spPr>
      </p:pic>
      <p:sp>
        <p:nvSpPr>
          <p:cNvPr id="6" name="TextBox 5">
            <a:extLst>
              <a:ext uri="{FF2B5EF4-FFF2-40B4-BE49-F238E27FC236}">
                <a16:creationId xmlns:a16="http://schemas.microsoft.com/office/drawing/2014/main" id="{B13C2338-06C9-BBBE-4F82-BB409F5FCDF9}"/>
              </a:ext>
            </a:extLst>
          </p:cNvPr>
          <p:cNvSpPr txBox="1"/>
          <p:nvPr/>
        </p:nvSpPr>
        <p:spPr>
          <a:xfrm>
            <a:off x="2699792" y="5229200"/>
            <a:ext cx="3384376" cy="1200329"/>
          </a:xfrm>
          <a:prstGeom prst="rect">
            <a:avLst/>
          </a:prstGeom>
          <a:noFill/>
        </p:spPr>
        <p:txBody>
          <a:bodyPr wrap="square" rtlCol="0">
            <a:spAutoFit/>
          </a:bodyPr>
          <a:lstStyle/>
          <a:p>
            <a:endParaRPr lang="en-IN" dirty="0"/>
          </a:p>
          <a:p>
            <a:endParaRPr lang="en-IN" dirty="0"/>
          </a:p>
          <a:p>
            <a:endParaRPr lang="en-IN" dirty="0"/>
          </a:p>
          <a:p>
            <a:r>
              <a:rPr lang="en-IN" dirty="0"/>
              <a:t>Fig 6: filling null values with 0</a:t>
            </a:r>
          </a:p>
        </p:txBody>
      </p:sp>
      <p:pic>
        <p:nvPicPr>
          <p:cNvPr id="8" name="Picture 7">
            <a:extLst>
              <a:ext uri="{FF2B5EF4-FFF2-40B4-BE49-F238E27FC236}">
                <a16:creationId xmlns:a16="http://schemas.microsoft.com/office/drawing/2014/main" id="{1E023AD3-8E24-18B4-C872-5E8E2CD72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791114"/>
            <a:ext cx="6624736" cy="2520280"/>
          </a:xfrm>
          <a:prstGeom prst="rect">
            <a:avLst/>
          </a:prstGeom>
        </p:spPr>
      </p:pic>
    </p:spTree>
    <p:extLst>
      <p:ext uri="{BB962C8B-B14F-4D97-AF65-F5344CB8AC3E}">
        <p14:creationId xmlns:p14="http://schemas.microsoft.com/office/powerpoint/2010/main" val="784142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D875FC6-A76F-EE7F-CC5B-4CCF80477B18}"/>
              </a:ext>
            </a:extLst>
          </p:cNvPr>
          <p:cNvSpPr txBox="1"/>
          <p:nvPr/>
        </p:nvSpPr>
        <p:spPr>
          <a:xfrm>
            <a:off x="1187624" y="5013176"/>
            <a:ext cx="6172199" cy="1174745"/>
          </a:xfrm>
          <a:prstGeom prst="rect">
            <a:avLst/>
          </a:prstGeom>
          <a:noFill/>
        </p:spPr>
        <p:txBody>
          <a:bodyPr wrap="square" rtlCol="0">
            <a:spAutoFit/>
          </a:bodyPr>
          <a:lstStyle/>
          <a:p>
            <a:pPr marL="1351280" marR="14605" indent="-1351280" algn="ctr">
              <a:lnSpc>
                <a:spcPct val="97000"/>
              </a:lnSpc>
              <a:spcAft>
                <a:spcPts val="20"/>
              </a:spcAft>
            </a:pPr>
            <a:r>
              <a:rPr lang="en-IN" sz="1800" dirty="0">
                <a:effectLst/>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pPr marL="1351280" marR="14605" indent="-1351280" algn="ctr">
              <a:lnSpc>
                <a:spcPct val="97000"/>
              </a:lnSpc>
              <a:spcAft>
                <a:spcPts val="20"/>
              </a:spcAft>
            </a:pPr>
            <a:endParaRPr lang="en-IN" dirty="0">
              <a:latin typeface="Times New Roman" panose="02020603050405020304" pitchFamily="18" charset="0"/>
              <a:ea typeface="Times New Roman" panose="02020603050405020304" pitchFamily="18" charset="0"/>
            </a:endParaRPr>
          </a:p>
          <a:p>
            <a:pPr marL="1351280" marR="14605" indent="-1351280" algn="ctr">
              <a:lnSpc>
                <a:spcPct val="97000"/>
              </a:lnSpc>
              <a:spcAft>
                <a:spcPts val="20"/>
              </a:spcAft>
            </a:pPr>
            <a:r>
              <a:rPr lang="en-IN" dirty="0">
                <a:latin typeface="Times New Roman" panose="02020603050405020304" pitchFamily="18" charset="0"/>
                <a:ea typeface="Times New Roman" panose="02020603050405020304" pitchFamily="18" charset="0"/>
              </a:rPr>
              <a:t>F</a:t>
            </a:r>
            <a:r>
              <a:rPr lang="en-IN" sz="1800" dirty="0">
                <a:effectLst/>
                <a:latin typeface="Times New Roman" panose="02020603050405020304" pitchFamily="18" charset="0"/>
                <a:ea typeface="Times New Roman" panose="02020603050405020304" pitchFamily="18" charset="0"/>
              </a:rPr>
              <a:t>ig </a:t>
            </a:r>
            <a:r>
              <a:rPr lang="en-IN" dirty="0">
                <a:latin typeface="Times New Roman" panose="02020603050405020304" pitchFamily="18" charset="0"/>
                <a:ea typeface="Times New Roman" panose="02020603050405020304" pitchFamily="18" charset="0"/>
              </a:rPr>
              <a:t>5</a:t>
            </a:r>
            <a:r>
              <a:rPr lang="en-IN" sz="1800" dirty="0">
                <a:effectLst/>
                <a:latin typeface="Times New Roman" panose="02020603050405020304" pitchFamily="18" charset="0"/>
                <a:ea typeface="Times New Roman" panose="02020603050405020304" pitchFamily="18" charset="0"/>
              </a:rPr>
              <a:t>.  </a:t>
            </a:r>
            <a:r>
              <a:rPr lang="en-IN" dirty="0">
                <a:latin typeface="Times New Roman" panose="02020603050405020304" pitchFamily="18" charset="0"/>
                <a:ea typeface="Times New Roman" panose="02020603050405020304" pitchFamily="18" charset="0"/>
              </a:rPr>
              <a:t>Correlation </a:t>
            </a:r>
            <a:r>
              <a:rPr lang="en-IN" sz="1800" dirty="0">
                <a:effectLst/>
                <a:latin typeface="Times New Roman" panose="02020603050405020304" pitchFamily="18" charset="0"/>
                <a:ea typeface="Times New Roman" panose="02020603050405020304" pitchFamily="18" charset="0"/>
              </a:rPr>
              <a:t> </a:t>
            </a:r>
          </a:p>
          <a:p>
            <a:pPr marL="446405" marR="37465" indent="451485" algn="ctr">
              <a:lnSpc>
                <a:spcPct val="107000"/>
              </a:lnSpc>
              <a:spcAft>
                <a:spcPts val="170"/>
              </a:spcAft>
            </a:pPr>
            <a:endParaRPr lang="en-IN" sz="1800" dirty="0">
              <a:solidFill>
                <a:srgbClr val="000000"/>
              </a:solidFill>
              <a:effectLst/>
              <a:latin typeface="Times New Roman" panose="02020603050405020304" pitchFamily="18" charset="0"/>
              <a:ea typeface="Times New Roman" panose="02020603050405020304" pitchFamily="18" charset="0"/>
            </a:endParaRPr>
          </a:p>
        </p:txBody>
      </p:sp>
      <p:pic>
        <p:nvPicPr>
          <p:cNvPr id="6" name="Content Placeholder 5">
            <a:extLst>
              <a:ext uri="{FF2B5EF4-FFF2-40B4-BE49-F238E27FC236}">
                <a16:creationId xmlns:a16="http://schemas.microsoft.com/office/drawing/2014/main" id="{74D77E56-640B-6AFA-E8A5-C3141BD339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0649" y="1196752"/>
            <a:ext cx="6172199" cy="4104456"/>
          </a:xfrm>
        </p:spPr>
      </p:pic>
      <p:sp>
        <p:nvSpPr>
          <p:cNvPr id="7" name="TextBox 6">
            <a:extLst>
              <a:ext uri="{FF2B5EF4-FFF2-40B4-BE49-F238E27FC236}">
                <a16:creationId xmlns:a16="http://schemas.microsoft.com/office/drawing/2014/main" id="{D86A707E-C368-D142-0BB0-59C47B05C16F}"/>
              </a:ext>
            </a:extLst>
          </p:cNvPr>
          <p:cNvSpPr txBox="1"/>
          <p:nvPr/>
        </p:nvSpPr>
        <p:spPr>
          <a:xfrm>
            <a:off x="1691680" y="485413"/>
            <a:ext cx="4464496" cy="461665"/>
          </a:xfrm>
          <a:prstGeom prst="rect">
            <a:avLst/>
          </a:prstGeom>
          <a:noFill/>
        </p:spPr>
        <p:txBody>
          <a:bodyPr wrap="square" rtlCol="0">
            <a:spAutoFit/>
          </a:bodyPr>
          <a:lstStyle/>
          <a:p>
            <a:r>
              <a:rPr lang="en-IN" dirty="0"/>
              <a:t> </a:t>
            </a:r>
            <a:r>
              <a:rPr lang="en-IN" sz="2400" dirty="0"/>
              <a:t> Correlation </a:t>
            </a:r>
          </a:p>
        </p:txBody>
      </p:sp>
    </p:spTree>
    <p:extLst>
      <p:ext uri="{BB962C8B-B14F-4D97-AF65-F5344CB8AC3E}">
        <p14:creationId xmlns:p14="http://schemas.microsoft.com/office/powerpoint/2010/main" val="287496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1800" y="4977488"/>
            <a:ext cx="4123245" cy="1200329"/>
          </a:xfrm>
          <a:prstGeom prst="rect">
            <a:avLst/>
          </a:prstGeom>
          <a:noFill/>
        </p:spPr>
        <p:txBody>
          <a:bodyPr wrap="none" rtlCol="0">
            <a:spAutoFit/>
          </a:bodyPr>
          <a:lstStyle/>
          <a:p>
            <a:endParaRPr lang="en-IN" dirty="0"/>
          </a:p>
          <a:p>
            <a:endParaRPr lang="en-IN" dirty="0"/>
          </a:p>
          <a:p>
            <a:r>
              <a:rPr lang="en-IN" dirty="0"/>
              <a:t>Fig 4: plot between state and so2 gas </a:t>
            </a:r>
            <a:endParaRPr lang="en-US" dirty="0"/>
          </a:p>
          <a:p>
            <a:endParaRPr lang="en-US" dirty="0"/>
          </a:p>
        </p:txBody>
      </p:sp>
      <p:pic>
        <p:nvPicPr>
          <p:cNvPr id="5" name="Picture 4">
            <a:extLst>
              <a:ext uri="{FF2B5EF4-FFF2-40B4-BE49-F238E27FC236}">
                <a16:creationId xmlns:a16="http://schemas.microsoft.com/office/drawing/2014/main" id="{8D92057F-B396-D33E-C58B-34AEAB317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268760"/>
            <a:ext cx="7344816" cy="4020306"/>
          </a:xfrm>
          <a:prstGeom prst="rect">
            <a:avLst/>
          </a:prstGeom>
        </p:spPr>
      </p:pic>
      <p:sp>
        <p:nvSpPr>
          <p:cNvPr id="6" name="TextBox 5">
            <a:extLst>
              <a:ext uri="{FF2B5EF4-FFF2-40B4-BE49-F238E27FC236}">
                <a16:creationId xmlns:a16="http://schemas.microsoft.com/office/drawing/2014/main" id="{AC8E9922-1ABF-20AD-D2B5-05DFFA5DDCD7}"/>
              </a:ext>
            </a:extLst>
          </p:cNvPr>
          <p:cNvSpPr txBox="1"/>
          <p:nvPr/>
        </p:nvSpPr>
        <p:spPr>
          <a:xfrm>
            <a:off x="899592" y="332656"/>
            <a:ext cx="4032448" cy="461665"/>
          </a:xfrm>
          <a:prstGeom prst="rect">
            <a:avLst/>
          </a:prstGeom>
          <a:noFill/>
        </p:spPr>
        <p:txBody>
          <a:bodyPr wrap="square" rtlCol="0">
            <a:spAutoFit/>
          </a:bodyPr>
          <a:lstStyle/>
          <a:p>
            <a:r>
              <a:rPr lang="en-IN" sz="2400" dirty="0"/>
              <a:t>Data Visualization</a:t>
            </a:r>
          </a:p>
        </p:txBody>
      </p:sp>
    </p:spTree>
    <p:extLst>
      <p:ext uri="{BB962C8B-B14F-4D97-AF65-F5344CB8AC3E}">
        <p14:creationId xmlns:p14="http://schemas.microsoft.com/office/powerpoint/2010/main" val="319306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55776" y="5013176"/>
            <a:ext cx="3460756" cy="1200329"/>
          </a:xfrm>
          <a:prstGeom prst="rect">
            <a:avLst/>
          </a:prstGeom>
          <a:noFill/>
        </p:spPr>
        <p:txBody>
          <a:bodyPr wrap="none" rtlCol="0">
            <a:spAutoFit/>
          </a:bodyPr>
          <a:lstStyle/>
          <a:p>
            <a:endParaRPr lang="en-IN" dirty="0"/>
          </a:p>
          <a:p>
            <a:endParaRPr lang="en-IN" dirty="0"/>
          </a:p>
          <a:p>
            <a:r>
              <a:rPr lang="en-IN" dirty="0"/>
              <a:t>Fig 7: Value of Air Quality index</a:t>
            </a:r>
            <a:endParaRPr lang="en-US" dirty="0"/>
          </a:p>
          <a:p>
            <a:endParaRPr lang="en-US" dirty="0"/>
          </a:p>
        </p:txBody>
      </p:sp>
      <p:pic>
        <p:nvPicPr>
          <p:cNvPr id="5" name="Picture 4">
            <a:extLst>
              <a:ext uri="{FF2B5EF4-FFF2-40B4-BE49-F238E27FC236}">
                <a16:creationId xmlns:a16="http://schemas.microsoft.com/office/drawing/2014/main" id="{C5CE17C9-95EF-7AA0-A22F-D011015AD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648" y="1124744"/>
            <a:ext cx="7560840" cy="4377969"/>
          </a:xfrm>
          <a:prstGeom prst="rect">
            <a:avLst/>
          </a:prstGeom>
        </p:spPr>
      </p:pic>
      <p:sp>
        <p:nvSpPr>
          <p:cNvPr id="6" name="TextBox 5">
            <a:extLst>
              <a:ext uri="{FF2B5EF4-FFF2-40B4-BE49-F238E27FC236}">
                <a16:creationId xmlns:a16="http://schemas.microsoft.com/office/drawing/2014/main" id="{465CB73A-9323-0836-7512-C58BAAE38FCB}"/>
              </a:ext>
            </a:extLst>
          </p:cNvPr>
          <p:cNvSpPr txBox="1"/>
          <p:nvPr/>
        </p:nvSpPr>
        <p:spPr>
          <a:xfrm>
            <a:off x="566648" y="476672"/>
            <a:ext cx="5571712" cy="461665"/>
          </a:xfrm>
          <a:prstGeom prst="rect">
            <a:avLst/>
          </a:prstGeom>
          <a:noFill/>
        </p:spPr>
        <p:txBody>
          <a:bodyPr wrap="square" rtlCol="0">
            <a:spAutoFit/>
          </a:bodyPr>
          <a:lstStyle/>
          <a:p>
            <a:r>
              <a:rPr lang="en-IN" sz="2400" dirty="0"/>
              <a:t>Calculating Air Quality Index value</a:t>
            </a:r>
          </a:p>
        </p:txBody>
      </p:sp>
    </p:spTree>
    <p:extLst>
      <p:ext uri="{BB962C8B-B14F-4D97-AF65-F5344CB8AC3E}">
        <p14:creationId xmlns:p14="http://schemas.microsoft.com/office/powerpoint/2010/main" val="355523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092C5D-FE1A-2810-6039-C027ADF6E264}"/>
              </a:ext>
            </a:extLst>
          </p:cNvPr>
          <p:cNvSpPr txBox="1"/>
          <p:nvPr/>
        </p:nvSpPr>
        <p:spPr>
          <a:xfrm>
            <a:off x="611560" y="620688"/>
            <a:ext cx="3312368" cy="461665"/>
          </a:xfrm>
          <a:prstGeom prst="rect">
            <a:avLst/>
          </a:prstGeom>
          <a:noFill/>
        </p:spPr>
        <p:txBody>
          <a:bodyPr wrap="square" rtlCol="0">
            <a:spAutoFit/>
          </a:bodyPr>
          <a:lstStyle/>
          <a:p>
            <a:r>
              <a:rPr lang="en-IN" sz="2400" dirty="0"/>
              <a:t>Air Quality Range</a:t>
            </a:r>
          </a:p>
        </p:txBody>
      </p:sp>
      <p:pic>
        <p:nvPicPr>
          <p:cNvPr id="4" name="Picture 3">
            <a:extLst>
              <a:ext uri="{FF2B5EF4-FFF2-40B4-BE49-F238E27FC236}">
                <a16:creationId xmlns:a16="http://schemas.microsoft.com/office/drawing/2014/main" id="{912A4BDC-C97E-3372-E375-2D278BA6F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152356"/>
            <a:ext cx="7776864" cy="4508892"/>
          </a:xfrm>
          <a:prstGeom prst="rect">
            <a:avLst/>
          </a:prstGeom>
        </p:spPr>
      </p:pic>
      <p:sp>
        <p:nvSpPr>
          <p:cNvPr id="5" name="TextBox 4">
            <a:extLst>
              <a:ext uri="{FF2B5EF4-FFF2-40B4-BE49-F238E27FC236}">
                <a16:creationId xmlns:a16="http://schemas.microsoft.com/office/drawing/2014/main" id="{0B16555C-2B1B-B07F-17A5-7D2828B440EB}"/>
              </a:ext>
            </a:extLst>
          </p:cNvPr>
          <p:cNvSpPr txBox="1"/>
          <p:nvPr/>
        </p:nvSpPr>
        <p:spPr>
          <a:xfrm>
            <a:off x="2483768" y="5903561"/>
            <a:ext cx="3816424" cy="369332"/>
          </a:xfrm>
          <a:prstGeom prst="rect">
            <a:avLst/>
          </a:prstGeom>
          <a:noFill/>
        </p:spPr>
        <p:txBody>
          <a:bodyPr wrap="square" rtlCol="0">
            <a:spAutoFit/>
          </a:bodyPr>
          <a:lstStyle/>
          <a:p>
            <a:r>
              <a:rPr lang="en-IN" dirty="0"/>
              <a:t>Fig 8: Range of air quality value </a:t>
            </a:r>
          </a:p>
        </p:txBody>
      </p:sp>
    </p:spTree>
    <p:extLst>
      <p:ext uri="{BB962C8B-B14F-4D97-AF65-F5344CB8AC3E}">
        <p14:creationId xmlns:p14="http://schemas.microsoft.com/office/powerpoint/2010/main" val="2181004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333C-002F-7EEF-F8A5-4011506B7FD2}"/>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   Random Forest Algorithm</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A032142-C94A-99FB-0098-E7E1378D2CD4}"/>
              </a:ext>
            </a:extLst>
          </p:cNvPr>
          <p:cNvSpPr txBox="1"/>
          <p:nvPr/>
        </p:nvSpPr>
        <p:spPr>
          <a:xfrm>
            <a:off x="755576" y="2151528"/>
            <a:ext cx="7848872" cy="1631216"/>
          </a:xfrm>
          <a:prstGeom prst="rect">
            <a:avLst/>
          </a:prstGeom>
          <a:noFill/>
        </p:spPr>
        <p:txBody>
          <a:bodyPr wrap="square" rtlCol="0">
            <a:spAutoFit/>
          </a:bodyPr>
          <a:lstStyle/>
          <a:p>
            <a:r>
              <a:rPr lang="en-US" sz="2000" dirty="0">
                <a:latin typeface="Times New Roman" pitchFamily="18" charset="0"/>
                <a:cs typeface="Times New Roman" pitchFamily="18" charset="0"/>
              </a:rPr>
              <a:t>  </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Among all the available classification methods, random forests</a:t>
            </a:r>
            <a:r>
              <a:rPr lang="en-US" sz="2000" i="0" dirty="0">
                <a:solidFill>
                  <a:schemeClr val="tx1">
                    <a:lumMod val="95000"/>
                    <a:lumOff val="5000"/>
                  </a:schemeClr>
                </a:solidFill>
                <a:effectLst/>
                <a:latin typeface="Times New Roman" panose="02020603050405020304" pitchFamily="18" charset="0"/>
                <a:cs typeface="Times New Roman" panose="02020603050405020304" pitchFamily="18" charset="0"/>
              </a:rPr>
              <a:t> provide the highest accuracy</a:t>
            </a:r>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 The random forest technique can also handle big data with numerous variables running into thousands. It can automatically balance data sets when a class is more infrequent than other classes in the data</a:t>
            </a:r>
          </a:p>
        </p:txBody>
      </p:sp>
      <p:sp>
        <p:nvSpPr>
          <p:cNvPr id="7" name="TextBox 6"/>
          <p:cNvSpPr txBox="1"/>
          <p:nvPr/>
        </p:nvSpPr>
        <p:spPr>
          <a:xfrm>
            <a:off x="827584" y="1103637"/>
            <a:ext cx="7776864" cy="1015663"/>
          </a:xfrm>
          <a:prstGeom prst="rect">
            <a:avLst/>
          </a:prstGeom>
          <a:noFill/>
        </p:spPr>
        <p:txBody>
          <a:bodyPr wrap="square" rtlCol="0">
            <a:spAutoFit/>
          </a:bodyPr>
          <a:lstStyle/>
          <a:p>
            <a:r>
              <a:rPr lang="en-US" sz="2000" dirty="0">
                <a:latin typeface="Times New Roman" pitchFamily="18" charset="0"/>
                <a:cs typeface="Times New Roman" pitchFamily="18" charset="0"/>
              </a:rPr>
              <a:t>The algorithm used is involved on the concept of Random Forest algorithm. which belongs to supervised learning. There is labeled data for this clustering, unlike in unsupervised learning. </a:t>
            </a:r>
          </a:p>
        </p:txBody>
      </p:sp>
      <p:sp>
        <p:nvSpPr>
          <p:cNvPr id="3" name="TextBox 2">
            <a:extLst>
              <a:ext uri="{FF2B5EF4-FFF2-40B4-BE49-F238E27FC236}">
                <a16:creationId xmlns:a16="http://schemas.microsoft.com/office/drawing/2014/main" id="{B07AFD81-168C-7CD7-3734-E7AC29256771}"/>
              </a:ext>
            </a:extLst>
          </p:cNvPr>
          <p:cNvSpPr txBox="1"/>
          <p:nvPr/>
        </p:nvSpPr>
        <p:spPr>
          <a:xfrm>
            <a:off x="395536" y="5085184"/>
            <a:ext cx="7518697" cy="1477328"/>
          </a:xfrm>
          <a:prstGeom prst="rect">
            <a:avLst/>
          </a:prstGeom>
          <a:noFill/>
        </p:spPr>
        <p:txBody>
          <a:bodyPr wrap="square" rtlCol="0">
            <a:spAutoFit/>
          </a:bodyPr>
          <a:lstStyle/>
          <a:p>
            <a:endParaRPr lang="en-US" dirty="0"/>
          </a:p>
          <a:p>
            <a:endParaRPr lang="en-US" dirty="0"/>
          </a:p>
          <a:p>
            <a:endParaRPr lang="en-US" dirty="0"/>
          </a:p>
          <a:p>
            <a:endParaRPr lang="en-US" dirty="0">
              <a:latin typeface="Times New Roman" panose="02020603050405020304" pitchFamily="18" charset="0"/>
              <a:cs typeface="Times New Roman" panose="02020603050405020304" pitchFamily="18" charset="0"/>
            </a:endParaRPr>
          </a:p>
          <a:p>
            <a:r>
              <a:rPr lang="en-US" dirty="0">
                <a:solidFill>
                  <a:schemeClr val="bg2">
                    <a:lumMod val="10000"/>
                  </a:schemeClr>
                </a:solidFill>
                <a:latin typeface="Times New Roman" panose="02020603050405020304" pitchFamily="18" charset="0"/>
                <a:cs typeface="Times New Roman" panose="02020603050405020304" pitchFamily="18" charset="0"/>
              </a:rPr>
              <a:t>                                              Fig 9: Random Forest</a:t>
            </a:r>
            <a:endParaRPr lang="en-IN"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26" name="Picture 2" descr="Education Sciences | Free Full-Text | Multi-Class Assessment Based on Random  Forests">
            <a:extLst>
              <a:ext uri="{FF2B5EF4-FFF2-40B4-BE49-F238E27FC236}">
                <a16:creationId xmlns:a16="http://schemas.microsoft.com/office/drawing/2014/main" id="{4BD5362C-8954-28A9-2EDE-3C95D5DB729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62816" y="4005064"/>
            <a:ext cx="5463531" cy="208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74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3728" y="5086925"/>
            <a:ext cx="3528392" cy="923330"/>
          </a:xfrm>
          <a:prstGeom prst="rect">
            <a:avLst/>
          </a:prstGeom>
          <a:noFill/>
        </p:spPr>
        <p:txBody>
          <a:bodyPr wrap="square" rtlCol="0">
            <a:spAutoFit/>
          </a:bodyPr>
          <a:lstStyle/>
          <a:p>
            <a:r>
              <a:rPr lang="en-IN" dirty="0"/>
              <a:t>               </a:t>
            </a:r>
          </a:p>
          <a:p>
            <a:r>
              <a:rPr lang="en-IN" dirty="0"/>
              <a:t>               Fig 10:Accurancy</a:t>
            </a:r>
            <a:endParaRPr lang="en-US" dirty="0"/>
          </a:p>
          <a:p>
            <a:endParaRPr lang="en-US" dirty="0"/>
          </a:p>
        </p:txBody>
      </p:sp>
      <p:pic>
        <p:nvPicPr>
          <p:cNvPr id="5" name="Picture 4">
            <a:extLst>
              <a:ext uri="{FF2B5EF4-FFF2-40B4-BE49-F238E27FC236}">
                <a16:creationId xmlns:a16="http://schemas.microsoft.com/office/drawing/2014/main" id="{7FD98A16-863B-F745-3B9B-11721EFD0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652" y="1612896"/>
            <a:ext cx="4896544" cy="3474029"/>
          </a:xfrm>
          <a:prstGeom prst="rect">
            <a:avLst/>
          </a:prstGeom>
        </p:spPr>
      </p:pic>
      <p:sp>
        <p:nvSpPr>
          <p:cNvPr id="6" name="TextBox 5">
            <a:extLst>
              <a:ext uri="{FF2B5EF4-FFF2-40B4-BE49-F238E27FC236}">
                <a16:creationId xmlns:a16="http://schemas.microsoft.com/office/drawing/2014/main" id="{AC9704BC-01DE-6BCC-80DF-2A00D5F5CCDE}"/>
              </a:ext>
            </a:extLst>
          </p:cNvPr>
          <p:cNvSpPr txBox="1"/>
          <p:nvPr/>
        </p:nvSpPr>
        <p:spPr>
          <a:xfrm>
            <a:off x="1439653" y="764704"/>
            <a:ext cx="4284476" cy="461665"/>
          </a:xfrm>
          <a:prstGeom prst="rect">
            <a:avLst/>
          </a:prstGeom>
          <a:noFill/>
        </p:spPr>
        <p:txBody>
          <a:bodyPr wrap="square" rtlCol="0">
            <a:spAutoFit/>
          </a:bodyPr>
          <a:lstStyle/>
          <a:p>
            <a:r>
              <a:rPr lang="en-IN" sz="2400" dirty="0"/>
              <a:t>Comparison among Models</a:t>
            </a:r>
          </a:p>
        </p:txBody>
      </p:sp>
    </p:spTree>
    <p:extLst>
      <p:ext uri="{BB962C8B-B14F-4D97-AF65-F5344CB8AC3E}">
        <p14:creationId xmlns:p14="http://schemas.microsoft.com/office/powerpoint/2010/main" val="3753040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24221952"/>
              </p:ext>
            </p:extLst>
          </p:nvPr>
        </p:nvGraphicFramePr>
        <p:xfrm>
          <a:off x="827584" y="1340768"/>
          <a:ext cx="6264696" cy="5103676"/>
        </p:xfrm>
        <a:graphic>
          <a:graphicData uri="http://schemas.openxmlformats.org/drawingml/2006/table">
            <a:tbl>
              <a:tblPr firstRow="1" firstCol="1" lastRow="1" lastCol="1" bandRow="1" bandCol="1">
                <a:tableStyleId>{5C22544A-7EE6-4342-B048-85BDC9FD1C3A}</a:tableStyleId>
              </a:tblPr>
              <a:tblGrid>
                <a:gridCol w="3672408">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tblGrid>
              <a:tr h="756629">
                <a:tc>
                  <a:txBody>
                    <a:bodyPr/>
                    <a:lstStyle/>
                    <a:p>
                      <a:pPr marL="310515" algn="ctr">
                        <a:spcBef>
                          <a:spcPts val="1155"/>
                        </a:spcBef>
                        <a:spcAft>
                          <a:spcPts val="0"/>
                        </a:spcAft>
                      </a:pPr>
                      <a:r>
                        <a:rPr lang="en-US" sz="1800" dirty="0">
                          <a:effectLst/>
                        </a:rPr>
                        <a:t>ALGORITHM</a:t>
                      </a:r>
                      <a:endParaRPr lang="en-US" sz="1800" dirty="0">
                        <a:effectLst/>
                        <a:latin typeface="Times New Roman"/>
                        <a:ea typeface="Times New Roman"/>
                        <a:cs typeface="Times New Roman"/>
                      </a:endParaRPr>
                    </a:p>
                  </a:txBody>
                  <a:tcPr marL="0" marR="0" marT="0" marB="0"/>
                </a:tc>
                <a:tc>
                  <a:txBody>
                    <a:bodyPr/>
                    <a:lstStyle/>
                    <a:p>
                      <a:pPr marL="252730">
                        <a:spcBef>
                          <a:spcPts val="1155"/>
                        </a:spcBef>
                        <a:spcAft>
                          <a:spcPts val="0"/>
                        </a:spcAft>
                      </a:pPr>
                      <a:r>
                        <a:rPr lang="en-US" sz="1800" dirty="0">
                          <a:effectLst/>
                        </a:rPr>
                        <a:t>       ACCURACY</a:t>
                      </a:r>
                      <a:endParaRPr lang="en-US" sz="1800" dirty="0">
                        <a:effectLst/>
                        <a:latin typeface="Times New Roman"/>
                        <a:ea typeface="Times New Roman"/>
                        <a:cs typeface="Times New Roman"/>
                      </a:endParaRPr>
                    </a:p>
                  </a:txBody>
                  <a:tcPr marL="0" marR="0" marT="0" marB="0"/>
                </a:tc>
                <a:extLst>
                  <a:ext uri="{0D108BD9-81ED-4DB2-BD59-A6C34878D82A}">
                    <a16:rowId xmlns:a16="http://schemas.microsoft.com/office/drawing/2014/main" val="10000"/>
                  </a:ext>
                </a:extLst>
              </a:tr>
              <a:tr h="1052463">
                <a:tc>
                  <a:txBody>
                    <a:bodyPr/>
                    <a:lstStyle/>
                    <a:p>
                      <a:pPr algn="ctr">
                        <a:spcBef>
                          <a:spcPts val="40"/>
                        </a:spcBef>
                        <a:spcAft>
                          <a:spcPts val="0"/>
                        </a:spcAft>
                      </a:pPr>
                      <a:endParaRPr lang="en-US" sz="2000" dirty="0">
                        <a:effectLst/>
                      </a:endParaRPr>
                    </a:p>
                    <a:p>
                      <a:pPr algn="ctr">
                        <a:spcBef>
                          <a:spcPts val="40"/>
                        </a:spcBef>
                        <a:spcAft>
                          <a:spcPts val="0"/>
                        </a:spcAft>
                      </a:pPr>
                      <a:r>
                        <a:rPr lang="en-US" sz="2000" dirty="0">
                          <a:effectLst/>
                        </a:rPr>
                        <a:t> Linear Regression</a:t>
                      </a:r>
                      <a:endParaRPr lang="en-US" sz="2000" dirty="0">
                        <a:effectLst/>
                        <a:latin typeface="Times New Roman"/>
                        <a:ea typeface="Times New Roman"/>
                        <a:cs typeface="Times New Roman"/>
                      </a:endParaRPr>
                    </a:p>
                  </a:txBody>
                  <a:tcPr marL="0" marR="0" marT="0" marB="0"/>
                </a:tc>
                <a:tc>
                  <a:txBody>
                    <a:bodyPr/>
                    <a:lstStyle/>
                    <a:p>
                      <a:pPr algn="ctr">
                        <a:spcBef>
                          <a:spcPts val="40"/>
                        </a:spcBef>
                        <a:spcAft>
                          <a:spcPts val="0"/>
                        </a:spcAft>
                      </a:pPr>
                      <a:endParaRPr lang="en-US" sz="950" dirty="0">
                        <a:effectLst/>
                        <a:latin typeface="Times New Roman"/>
                        <a:ea typeface="Times New Roman"/>
                        <a:cs typeface="Times New Roman"/>
                      </a:endParaRPr>
                    </a:p>
                    <a:p>
                      <a:pPr algn="ctr">
                        <a:spcBef>
                          <a:spcPts val="40"/>
                        </a:spcBef>
                        <a:spcAft>
                          <a:spcPts val="0"/>
                        </a:spcAft>
                      </a:pPr>
                      <a:endParaRPr lang="en-US" sz="950" dirty="0">
                        <a:effectLst/>
                        <a:latin typeface="Times New Roman"/>
                        <a:ea typeface="Times New Roman"/>
                        <a:cs typeface="Times New Roman"/>
                      </a:endParaRPr>
                    </a:p>
                    <a:p>
                      <a:pPr algn="ctr">
                        <a:spcBef>
                          <a:spcPts val="40"/>
                        </a:spcBef>
                        <a:spcAft>
                          <a:spcPts val="0"/>
                        </a:spcAft>
                      </a:pPr>
                      <a:r>
                        <a:rPr lang="en-US" sz="2000" dirty="0">
                          <a:effectLst/>
                          <a:latin typeface="Times New Roman"/>
                          <a:ea typeface="Times New Roman"/>
                          <a:cs typeface="Times New Roman"/>
                        </a:rPr>
                        <a:t>   98.30</a:t>
                      </a:r>
                    </a:p>
                  </a:txBody>
                  <a:tcPr marL="0" marR="0" marT="0" marB="0"/>
                </a:tc>
                <a:extLst>
                  <a:ext uri="{0D108BD9-81ED-4DB2-BD59-A6C34878D82A}">
                    <a16:rowId xmlns:a16="http://schemas.microsoft.com/office/drawing/2014/main" val="10001"/>
                  </a:ext>
                </a:extLst>
              </a:tr>
              <a:tr h="1052463">
                <a:tc>
                  <a:txBody>
                    <a:bodyPr/>
                    <a:lstStyle/>
                    <a:p>
                      <a:pPr marL="292100" algn="ctr">
                        <a:spcAft>
                          <a:spcPts val="0"/>
                        </a:spcAft>
                      </a:pPr>
                      <a:endParaRPr lang="en-US" sz="2000" dirty="0">
                        <a:effectLst/>
                        <a:latin typeface="Times New Roman"/>
                        <a:ea typeface="Times New Roman"/>
                        <a:cs typeface="Times New Roman"/>
                      </a:endParaRPr>
                    </a:p>
                    <a:p>
                      <a:pPr marL="292100" algn="ctr">
                        <a:spcAft>
                          <a:spcPts val="0"/>
                        </a:spcAft>
                      </a:pPr>
                      <a:r>
                        <a:rPr lang="en-US" sz="2000" dirty="0">
                          <a:effectLst/>
                          <a:latin typeface="Times New Roman"/>
                          <a:ea typeface="Times New Roman"/>
                          <a:cs typeface="Times New Roman"/>
                        </a:rPr>
                        <a:t>Decision Tree Classification</a:t>
                      </a:r>
                    </a:p>
                  </a:txBody>
                  <a:tcPr marL="0" marR="0" marT="0" marB="0"/>
                </a:tc>
                <a:tc>
                  <a:txBody>
                    <a:bodyPr/>
                    <a:lstStyle/>
                    <a:p>
                      <a:pPr marL="359410" algn="ctr">
                        <a:spcAft>
                          <a:spcPts val="0"/>
                        </a:spcAft>
                      </a:pPr>
                      <a:endParaRPr lang="en-US" sz="2000" dirty="0">
                        <a:effectLst/>
                        <a:latin typeface="Times New Roman"/>
                        <a:ea typeface="Times New Roman"/>
                        <a:cs typeface="Times New Roman"/>
                      </a:endParaRPr>
                    </a:p>
                    <a:p>
                      <a:pPr marL="359410" algn="ctr">
                        <a:spcAft>
                          <a:spcPts val="0"/>
                        </a:spcAft>
                      </a:pPr>
                      <a:r>
                        <a:rPr lang="en-US" sz="2000" dirty="0">
                          <a:effectLst/>
                          <a:latin typeface="Times New Roman"/>
                          <a:ea typeface="Times New Roman"/>
                          <a:cs typeface="Times New Roman"/>
                        </a:rPr>
                        <a:t>99.95</a:t>
                      </a:r>
                    </a:p>
                  </a:txBody>
                  <a:tcPr marL="0" marR="0" marT="0" marB="0"/>
                </a:tc>
                <a:extLst>
                  <a:ext uri="{0D108BD9-81ED-4DB2-BD59-A6C34878D82A}">
                    <a16:rowId xmlns:a16="http://schemas.microsoft.com/office/drawing/2014/main" val="1239007374"/>
                  </a:ext>
                </a:extLst>
              </a:tr>
              <a:tr h="1052463">
                <a:tc>
                  <a:txBody>
                    <a:bodyPr/>
                    <a:lstStyle/>
                    <a:p>
                      <a:pPr marL="292100" algn="ctr">
                        <a:spcAft>
                          <a:spcPts val="0"/>
                        </a:spcAft>
                      </a:pPr>
                      <a:endParaRPr lang="en-US" sz="2000" dirty="0">
                        <a:effectLst/>
                        <a:latin typeface="Times New Roman"/>
                        <a:ea typeface="Times New Roman"/>
                        <a:cs typeface="Times New Roman"/>
                      </a:endParaRPr>
                    </a:p>
                    <a:p>
                      <a:pPr marL="292100" algn="ctr">
                        <a:spcAft>
                          <a:spcPts val="0"/>
                        </a:spcAft>
                      </a:pPr>
                      <a:r>
                        <a:rPr lang="en-US" sz="2000" dirty="0">
                          <a:effectLst/>
                          <a:latin typeface="Times New Roman"/>
                          <a:ea typeface="Times New Roman"/>
                          <a:cs typeface="Times New Roman"/>
                        </a:rPr>
                        <a:t>Naïve base Classification</a:t>
                      </a:r>
                    </a:p>
                  </a:txBody>
                  <a:tcPr marL="0" marR="0" marT="0" marB="0"/>
                </a:tc>
                <a:tc>
                  <a:txBody>
                    <a:bodyPr/>
                    <a:lstStyle/>
                    <a:p>
                      <a:pPr marL="359410" algn="ctr">
                        <a:spcAft>
                          <a:spcPts val="0"/>
                        </a:spcAft>
                      </a:pPr>
                      <a:endParaRPr lang="en-US" sz="2000" dirty="0">
                        <a:effectLst/>
                        <a:latin typeface="Times New Roman"/>
                        <a:ea typeface="Times New Roman"/>
                        <a:cs typeface="Times New Roman"/>
                      </a:endParaRPr>
                    </a:p>
                    <a:p>
                      <a:pPr marL="359410" algn="ctr">
                        <a:spcAft>
                          <a:spcPts val="0"/>
                        </a:spcAft>
                      </a:pPr>
                      <a:r>
                        <a:rPr lang="en-US" sz="2000" dirty="0">
                          <a:effectLst/>
                          <a:latin typeface="Times New Roman"/>
                          <a:ea typeface="Times New Roman"/>
                          <a:cs typeface="Times New Roman"/>
                        </a:rPr>
                        <a:t>95.06</a:t>
                      </a:r>
                    </a:p>
                  </a:txBody>
                  <a:tcPr marL="0" marR="0" marT="0" marB="0"/>
                </a:tc>
                <a:extLst>
                  <a:ext uri="{0D108BD9-81ED-4DB2-BD59-A6C34878D82A}">
                    <a16:rowId xmlns:a16="http://schemas.microsoft.com/office/drawing/2014/main" val="3848842507"/>
                  </a:ext>
                </a:extLst>
              </a:tr>
              <a:tr h="1189658">
                <a:tc>
                  <a:txBody>
                    <a:bodyPr/>
                    <a:lstStyle/>
                    <a:p>
                      <a:pPr algn="ctr">
                        <a:spcBef>
                          <a:spcPts val="35"/>
                        </a:spcBef>
                        <a:spcAft>
                          <a:spcPts val="0"/>
                        </a:spcAft>
                      </a:pPr>
                      <a:r>
                        <a:rPr lang="en-US" sz="950" dirty="0">
                          <a:effectLst/>
                        </a:rPr>
                        <a:t> </a:t>
                      </a:r>
                      <a:endParaRPr lang="en-US" sz="2000" dirty="0">
                        <a:effectLst/>
                      </a:endParaRPr>
                    </a:p>
                    <a:p>
                      <a:pPr marL="292100" algn="ctr">
                        <a:spcBef>
                          <a:spcPts val="5"/>
                        </a:spcBef>
                        <a:spcAft>
                          <a:spcPts val="0"/>
                        </a:spcAft>
                      </a:pPr>
                      <a:endParaRPr lang="en-US" sz="2000" dirty="0">
                        <a:effectLst/>
                        <a:latin typeface="Times New Roman"/>
                        <a:ea typeface="Times New Roman"/>
                        <a:cs typeface="Times New Roman"/>
                      </a:endParaRPr>
                    </a:p>
                    <a:p>
                      <a:pPr marL="292100" algn="ctr">
                        <a:spcBef>
                          <a:spcPts val="5"/>
                        </a:spcBef>
                        <a:spcAft>
                          <a:spcPts val="0"/>
                        </a:spcAft>
                      </a:pPr>
                      <a:r>
                        <a:rPr lang="en-US" sz="2000" dirty="0">
                          <a:effectLst/>
                          <a:latin typeface="Times New Roman"/>
                          <a:ea typeface="Times New Roman"/>
                          <a:cs typeface="Times New Roman"/>
                        </a:rPr>
                        <a:t>Random Forest</a:t>
                      </a:r>
                    </a:p>
                  </a:txBody>
                  <a:tcPr marL="0" marR="0" marT="0" marB="0"/>
                </a:tc>
                <a:tc>
                  <a:txBody>
                    <a:bodyPr/>
                    <a:lstStyle/>
                    <a:p>
                      <a:pPr>
                        <a:spcBef>
                          <a:spcPts val="35"/>
                        </a:spcBef>
                        <a:spcAft>
                          <a:spcPts val="0"/>
                        </a:spcAft>
                      </a:pPr>
                      <a:r>
                        <a:rPr lang="en-US" sz="950" dirty="0">
                          <a:effectLst/>
                          <a:latin typeface="Times New Roman"/>
                          <a:ea typeface="Times New Roman"/>
                          <a:cs typeface="Times New Roman"/>
                        </a:rPr>
                        <a:t>                      </a:t>
                      </a:r>
                      <a:r>
                        <a:rPr lang="en-US" sz="2000" dirty="0">
                          <a:effectLst/>
                          <a:latin typeface="Times New Roman"/>
                          <a:ea typeface="Times New Roman"/>
                          <a:cs typeface="Times New Roman"/>
                        </a:rPr>
                        <a:t>   </a:t>
                      </a:r>
                    </a:p>
                    <a:p>
                      <a:pPr>
                        <a:spcBef>
                          <a:spcPts val="35"/>
                        </a:spcBef>
                        <a:spcAft>
                          <a:spcPts val="0"/>
                        </a:spcAft>
                      </a:pPr>
                      <a:r>
                        <a:rPr lang="en-US" sz="2000" dirty="0">
                          <a:effectLst/>
                          <a:latin typeface="Times New Roman"/>
                          <a:ea typeface="Times New Roman"/>
                          <a:cs typeface="Times New Roman"/>
                        </a:rPr>
                        <a:t>                  99.96</a:t>
                      </a:r>
                    </a:p>
                  </a:txBody>
                  <a:tcPr marL="0" marR="0" marT="0" marB="0"/>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12E636AC-65CA-81ED-7230-319EA4B60950}"/>
              </a:ext>
            </a:extLst>
          </p:cNvPr>
          <p:cNvSpPr txBox="1"/>
          <p:nvPr/>
        </p:nvSpPr>
        <p:spPr>
          <a:xfrm>
            <a:off x="827584" y="548680"/>
            <a:ext cx="3672408" cy="400110"/>
          </a:xfrm>
          <a:prstGeom prst="rect">
            <a:avLst/>
          </a:prstGeom>
          <a:noFill/>
        </p:spPr>
        <p:txBody>
          <a:bodyPr wrap="square" rtlCol="0">
            <a:spAutoFit/>
          </a:bodyPr>
          <a:lstStyle/>
          <a:p>
            <a:r>
              <a:rPr lang="en-IN" sz="2000" dirty="0"/>
              <a:t>Accuracy among models</a:t>
            </a:r>
          </a:p>
        </p:txBody>
      </p:sp>
    </p:spTree>
    <p:extLst>
      <p:ext uri="{BB962C8B-B14F-4D97-AF65-F5344CB8AC3E}">
        <p14:creationId xmlns:p14="http://schemas.microsoft.com/office/powerpoint/2010/main" val="3593275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5816" y="5301208"/>
            <a:ext cx="4009496" cy="646331"/>
          </a:xfrm>
          <a:prstGeom prst="rect">
            <a:avLst/>
          </a:prstGeom>
          <a:noFill/>
        </p:spPr>
        <p:txBody>
          <a:bodyPr wrap="none" rtlCol="0">
            <a:spAutoFit/>
          </a:bodyPr>
          <a:lstStyle/>
          <a:p>
            <a:r>
              <a:rPr lang="en-US" dirty="0"/>
              <a:t> </a:t>
            </a:r>
          </a:p>
          <a:p>
            <a:r>
              <a:rPr lang="en-US" dirty="0"/>
              <a:t>Fig 11: web page of Air Quality index</a:t>
            </a:r>
          </a:p>
        </p:txBody>
      </p:sp>
      <p:pic>
        <p:nvPicPr>
          <p:cNvPr id="5" name="Picture 4">
            <a:extLst>
              <a:ext uri="{FF2B5EF4-FFF2-40B4-BE49-F238E27FC236}">
                <a16:creationId xmlns:a16="http://schemas.microsoft.com/office/drawing/2014/main" id="{E4F9DF59-0855-E55B-7DF4-E92153482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908721"/>
            <a:ext cx="6984776" cy="4248472"/>
          </a:xfrm>
          <a:prstGeom prst="rect">
            <a:avLst/>
          </a:prstGeom>
        </p:spPr>
      </p:pic>
    </p:spTree>
    <p:extLst>
      <p:ext uri="{BB962C8B-B14F-4D97-AF65-F5344CB8AC3E}">
        <p14:creationId xmlns:p14="http://schemas.microsoft.com/office/powerpoint/2010/main" val="2440459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ABSTRACT</a:t>
            </a:r>
          </a:p>
        </p:txBody>
      </p:sp>
      <p:sp>
        <p:nvSpPr>
          <p:cNvPr id="3" name="Content Placeholder 2"/>
          <p:cNvSpPr>
            <a:spLocks noGrp="1"/>
          </p:cNvSpPr>
          <p:nvPr>
            <p:ph idx="1"/>
          </p:nvPr>
        </p:nvSpPr>
        <p:spPr>
          <a:xfrm>
            <a:off x="609598" y="1196752"/>
            <a:ext cx="7490793" cy="5472608"/>
          </a:xfrm>
        </p:spPr>
        <p:txBody>
          <a:bodyPr>
            <a:normAutofit/>
          </a:bodyPr>
          <a:lstStyle/>
          <a:p>
            <a:pPr marL="64008" indent="0">
              <a:lnSpc>
                <a:spcPct val="170000"/>
              </a:lnSpc>
              <a:buNone/>
            </a:pPr>
            <a:r>
              <a:rPr lang="en-US" dirty="0"/>
              <a:t> </a:t>
            </a:r>
            <a:endParaRPr lang="en-US" sz="34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535E0C6D-40DA-531B-67B0-5A5C722FEC67}"/>
              </a:ext>
            </a:extLst>
          </p:cNvPr>
          <p:cNvSpPr txBox="1"/>
          <p:nvPr/>
        </p:nvSpPr>
        <p:spPr>
          <a:xfrm>
            <a:off x="539552" y="1484784"/>
            <a:ext cx="7202763" cy="4401205"/>
          </a:xfrm>
          <a:prstGeom prst="rect">
            <a:avLst/>
          </a:prstGeom>
          <a:noFill/>
        </p:spPr>
        <p:txBody>
          <a:bodyPr wrap="square">
            <a:spAutoFit/>
          </a:bodyPr>
          <a:lstStyle/>
          <a:p>
            <a:pPr marL="285750" indent="-285750">
              <a:buFont typeface="Wingdings" panose="05000000000000000000" pitchFamily="2" charset="2"/>
              <a:buChar char="Ø"/>
            </a:pPr>
            <a:r>
              <a:rPr lang="en-US" sz="2000" dirty="0">
                <a:solidFill>
                  <a:schemeClr val="tx1">
                    <a:lumMod val="95000"/>
                    <a:lumOff val="5000"/>
                  </a:schemeClr>
                </a:solidFill>
              </a:rPr>
              <a:t>Most of the industry applications create pollution in the air and the vehicle emissions are also dangerous to the health of the people.</a:t>
            </a:r>
          </a:p>
          <a:p>
            <a:pPr marL="285750" indent="-285750">
              <a:buFont typeface="Wingdings" panose="05000000000000000000" pitchFamily="2" charset="2"/>
              <a:buChar char="Ø"/>
            </a:pPr>
            <a:r>
              <a:rPr lang="en-US" sz="2000" dirty="0">
                <a:solidFill>
                  <a:schemeClr val="tx1">
                    <a:lumMod val="95000"/>
                    <a:lumOff val="5000"/>
                  </a:schemeClr>
                </a:solidFill>
              </a:rPr>
              <a:t>In the developing countries, air pollution is severe in most of the areas.</a:t>
            </a:r>
          </a:p>
          <a:p>
            <a:pPr marL="285750" indent="-285750">
              <a:buFont typeface="Wingdings" panose="05000000000000000000" pitchFamily="2" charset="2"/>
              <a:buChar char="Ø"/>
            </a:pPr>
            <a:r>
              <a:rPr lang="en-US" sz="2000" dirty="0">
                <a:solidFill>
                  <a:schemeClr val="tx1">
                    <a:lumMod val="95000"/>
                    <a:lumOff val="5000"/>
                  </a:schemeClr>
                </a:solidFill>
              </a:rPr>
              <a:t>Most of the air quality measuring systems uses air quality index to tell the people about the air quality of their location.</a:t>
            </a:r>
          </a:p>
          <a:p>
            <a:pPr marL="285750" indent="-285750">
              <a:buFont typeface="Wingdings" panose="05000000000000000000" pitchFamily="2" charset="2"/>
              <a:buChar char="Ø"/>
            </a:pPr>
            <a:r>
              <a:rPr lang="en-US" sz="2000" dirty="0">
                <a:solidFill>
                  <a:schemeClr val="tx1">
                    <a:lumMod val="95000"/>
                    <a:lumOff val="5000"/>
                  </a:schemeClr>
                </a:solidFill>
              </a:rPr>
              <a:t>The primary objective of the system is to analyze and visualize air quality from the real time sensor data. </a:t>
            </a:r>
          </a:p>
          <a:p>
            <a:pPr marL="285750" indent="-285750">
              <a:buFont typeface="Wingdings" panose="05000000000000000000" pitchFamily="2" charset="2"/>
              <a:buChar char="Ø"/>
            </a:pPr>
            <a:r>
              <a:rPr lang="en-US" sz="2000" dirty="0">
                <a:solidFill>
                  <a:schemeClr val="tx1">
                    <a:lumMod val="95000"/>
                    <a:lumOff val="5000"/>
                  </a:schemeClr>
                </a:solidFill>
              </a:rPr>
              <a:t>The proposed system analyses four critical air pollutants which are, Particulate Matter (PM2.5),Nitrogen dioxide (NO2) and Sulphur dioxide (SO2),RSPM are the most widespread health threats. </a:t>
            </a:r>
          </a:p>
        </p:txBody>
      </p:sp>
    </p:spTree>
    <p:extLst>
      <p:ext uri="{BB962C8B-B14F-4D97-AF65-F5344CB8AC3E}">
        <p14:creationId xmlns:p14="http://schemas.microsoft.com/office/powerpoint/2010/main" val="2189127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75856" y="5373216"/>
            <a:ext cx="2480040" cy="1477328"/>
          </a:xfrm>
          <a:prstGeom prst="rect">
            <a:avLst/>
          </a:prstGeom>
          <a:noFill/>
        </p:spPr>
        <p:txBody>
          <a:bodyPr wrap="square" rtlCol="0">
            <a:spAutoFit/>
          </a:bodyPr>
          <a:lstStyle/>
          <a:p>
            <a:endParaRPr lang="en-US" dirty="0"/>
          </a:p>
          <a:p>
            <a:endParaRPr lang="en-US" dirty="0"/>
          </a:p>
          <a:p>
            <a:endParaRPr lang="en-US" dirty="0"/>
          </a:p>
          <a:p>
            <a:r>
              <a:rPr lang="en-US" dirty="0"/>
              <a:t>Fig 12: Output Page</a:t>
            </a:r>
          </a:p>
          <a:p>
            <a:endParaRPr lang="en-US" dirty="0"/>
          </a:p>
        </p:txBody>
      </p:sp>
      <p:pic>
        <p:nvPicPr>
          <p:cNvPr id="3" name="Picture 2">
            <a:extLst>
              <a:ext uri="{FF2B5EF4-FFF2-40B4-BE49-F238E27FC236}">
                <a16:creationId xmlns:a16="http://schemas.microsoft.com/office/drawing/2014/main" id="{F37DF7A4-6D19-6685-0743-F007066C17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464" y="188640"/>
            <a:ext cx="7416824" cy="2664296"/>
          </a:xfrm>
          <a:prstGeom prst="rect">
            <a:avLst/>
          </a:prstGeom>
        </p:spPr>
      </p:pic>
      <p:pic>
        <p:nvPicPr>
          <p:cNvPr id="6" name="Picture 5">
            <a:extLst>
              <a:ext uri="{FF2B5EF4-FFF2-40B4-BE49-F238E27FC236}">
                <a16:creationId xmlns:a16="http://schemas.microsoft.com/office/drawing/2014/main" id="{F8C54752-BB06-3796-BFB8-CA5C07BAC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464" y="3068960"/>
            <a:ext cx="7416824" cy="2858322"/>
          </a:xfrm>
          <a:prstGeom prst="rect">
            <a:avLst/>
          </a:prstGeom>
        </p:spPr>
      </p:pic>
    </p:spTree>
    <p:extLst>
      <p:ext uri="{BB962C8B-B14F-4D97-AF65-F5344CB8AC3E}">
        <p14:creationId xmlns:p14="http://schemas.microsoft.com/office/powerpoint/2010/main" val="987089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CONCLUSION</a:t>
            </a:r>
          </a:p>
        </p:txBody>
      </p:sp>
      <p:sp>
        <p:nvSpPr>
          <p:cNvPr id="3" name="Content Placeholder 2"/>
          <p:cNvSpPr>
            <a:spLocks noGrp="1"/>
          </p:cNvSpPr>
          <p:nvPr>
            <p:ph idx="1"/>
          </p:nvPr>
        </p:nvSpPr>
        <p:spPr>
          <a:xfrm>
            <a:off x="592506" y="1484784"/>
            <a:ext cx="7920880" cy="4464496"/>
          </a:xfrm>
        </p:spPr>
        <p:txBody>
          <a:bodyPr>
            <a:normAutofit fontScale="92500" lnSpcReduction="20000"/>
          </a:bodyPr>
          <a:lstStyle/>
          <a:p>
            <a:pPr>
              <a:lnSpc>
                <a:spcPct val="150000"/>
              </a:lnSpc>
            </a:pPr>
            <a:r>
              <a:rPr lang="en-US" sz="2400" dirty="0">
                <a:latin typeface="Times New Roman" pitchFamily="18" charset="0"/>
                <a:cs typeface="Times New Roman" pitchFamily="18" charset="0"/>
              </a:rPr>
              <a:t>T</a:t>
            </a:r>
            <a:r>
              <a:rPr lang="en-US" sz="2400" dirty="0">
                <a:solidFill>
                  <a:schemeClr val="bg2">
                    <a:lumMod val="10000"/>
                  </a:schemeClr>
                </a:solidFill>
                <a:latin typeface="Times New Roman" pitchFamily="18" charset="0"/>
                <a:cs typeface="Times New Roman" pitchFamily="18" charset="0"/>
              </a:rPr>
              <a:t>he conclusion of the project is to find the air quality range by giving the values of gases so that we can get the result by using the best accuracy model Random Forest. </a:t>
            </a:r>
          </a:p>
          <a:p>
            <a:pPr>
              <a:lnSpc>
                <a:spcPct val="150000"/>
              </a:lnSpc>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While installing the air quality devices, it is easy to measure the quality of the environment and it becomes easy to reduce the pollution of the environment.</a:t>
            </a:r>
          </a:p>
          <a:p>
            <a:pPr>
              <a:lnSpc>
                <a:spcPct val="150000"/>
              </a:lnSpc>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The merit of the project is that it explains the functioning of how to measure the value of air quality based on an unsupervised algorithm and also explains the key concepts of machine learning.</a:t>
            </a:r>
          </a:p>
          <a:p>
            <a:pPr>
              <a:lnSpc>
                <a:spcPct val="150000"/>
              </a:lnSpc>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047496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PT - Technologies on Air pollution Control and Emission Reduction  PowerPoint Presentation - ID:1949418">
            <a:extLst>
              <a:ext uri="{FF2B5EF4-FFF2-40B4-BE49-F238E27FC236}">
                <a16:creationId xmlns:a16="http://schemas.microsoft.com/office/drawing/2014/main" id="{D6663F9E-28AB-1F1A-6C70-3750C4E7D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0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CONTENT</a:t>
            </a:r>
          </a:p>
        </p:txBody>
      </p:sp>
      <p:sp>
        <p:nvSpPr>
          <p:cNvPr id="3" name="Content Placeholder 2"/>
          <p:cNvSpPr>
            <a:spLocks noGrp="1"/>
          </p:cNvSpPr>
          <p:nvPr>
            <p:ph idx="1"/>
          </p:nvPr>
        </p:nvSpPr>
        <p:spPr>
          <a:xfrm>
            <a:off x="627510" y="1239759"/>
            <a:ext cx="6347714" cy="5008641"/>
          </a:xfrm>
        </p:spPr>
        <p:txBody>
          <a:bodyPr>
            <a:normAutofit fontScale="85000" lnSpcReduction="10000"/>
          </a:bodyPr>
          <a:lstStyle/>
          <a:p>
            <a:pPr>
              <a:lnSpc>
                <a:spcPct val="150000"/>
              </a:lnSpc>
            </a:pPr>
            <a:r>
              <a:rPr lang="en-US" sz="2400" dirty="0">
                <a:latin typeface="Times New Roman" pitchFamily="18" charset="0"/>
                <a:cs typeface="Times New Roman" pitchFamily="18" charset="0"/>
              </a:rPr>
              <a:t>Introduction</a:t>
            </a:r>
          </a:p>
          <a:p>
            <a:pPr>
              <a:lnSpc>
                <a:spcPct val="150000"/>
              </a:lnSpc>
            </a:pPr>
            <a:r>
              <a:rPr lang="en-US" sz="2400" dirty="0">
                <a:latin typeface="Times New Roman" pitchFamily="18" charset="0"/>
                <a:cs typeface="Times New Roman" pitchFamily="18" charset="0"/>
              </a:rPr>
              <a:t>Requirements</a:t>
            </a:r>
          </a:p>
          <a:p>
            <a:pPr>
              <a:lnSpc>
                <a:spcPct val="150000"/>
              </a:lnSpc>
            </a:pPr>
            <a:r>
              <a:rPr lang="en-US" sz="2400" dirty="0" err="1">
                <a:latin typeface="Times New Roman" pitchFamily="18" charset="0"/>
                <a:cs typeface="Times New Roman" pitchFamily="18" charset="0"/>
              </a:rPr>
              <a:t>Literacture</a:t>
            </a:r>
            <a:r>
              <a:rPr lang="en-US" sz="2400" dirty="0">
                <a:latin typeface="Times New Roman" pitchFamily="18" charset="0"/>
                <a:cs typeface="Times New Roman" pitchFamily="18" charset="0"/>
              </a:rPr>
              <a:t> Survey</a:t>
            </a:r>
          </a:p>
          <a:p>
            <a:pPr>
              <a:lnSpc>
                <a:spcPct val="150000"/>
              </a:lnSpc>
            </a:pPr>
            <a:r>
              <a:rPr lang="en-US" sz="2400" dirty="0">
                <a:latin typeface="Times New Roman" pitchFamily="18" charset="0"/>
                <a:cs typeface="Times New Roman" pitchFamily="18" charset="0"/>
              </a:rPr>
              <a:t>Proposed System</a:t>
            </a:r>
          </a:p>
          <a:p>
            <a:pPr>
              <a:lnSpc>
                <a:spcPct val="150000"/>
              </a:lnSpc>
            </a:pPr>
            <a:r>
              <a:rPr lang="en-US" sz="2400" dirty="0">
                <a:latin typeface="Times New Roman" pitchFamily="18" charset="0"/>
                <a:cs typeface="Times New Roman" pitchFamily="18" charset="0"/>
              </a:rPr>
              <a:t>Data preprocessing </a:t>
            </a:r>
          </a:p>
          <a:p>
            <a:pPr>
              <a:lnSpc>
                <a:spcPct val="150000"/>
              </a:lnSpc>
            </a:pPr>
            <a:r>
              <a:rPr lang="en-US" sz="2400" dirty="0">
                <a:latin typeface="Times New Roman" pitchFamily="18" charset="0"/>
                <a:cs typeface="Times New Roman" pitchFamily="18" charset="0"/>
              </a:rPr>
              <a:t>Data Visualization</a:t>
            </a:r>
          </a:p>
          <a:p>
            <a:pPr>
              <a:lnSpc>
                <a:spcPct val="150000"/>
              </a:lnSpc>
            </a:pPr>
            <a:r>
              <a:rPr lang="en-US" sz="2400" dirty="0">
                <a:latin typeface="Times New Roman" pitchFamily="18" charset="0"/>
                <a:cs typeface="Times New Roman" pitchFamily="18" charset="0"/>
              </a:rPr>
              <a:t>Comparison of models</a:t>
            </a:r>
          </a:p>
          <a:p>
            <a:pPr>
              <a:lnSpc>
                <a:spcPct val="150000"/>
              </a:lnSpc>
            </a:pPr>
            <a:r>
              <a:rPr lang="en-US" sz="2400" dirty="0">
                <a:latin typeface="Times New Roman" pitchFamily="18" charset="0"/>
                <a:cs typeface="Times New Roman" pitchFamily="18" charset="0"/>
              </a:rPr>
              <a:t>Output screen</a:t>
            </a:r>
          </a:p>
          <a:p>
            <a:pPr>
              <a:lnSpc>
                <a:spcPct val="150000"/>
              </a:lnSpc>
            </a:pPr>
            <a:r>
              <a:rPr lang="en-US" sz="2400" dirty="0">
                <a:latin typeface="Times New Roman" pitchFamily="18" charset="0"/>
                <a:cs typeface="Times New Roman" pitchFamily="18" charset="0"/>
              </a:rPr>
              <a:t>Conclusion</a:t>
            </a:r>
          </a:p>
          <a:p>
            <a:endParaRPr lang="en-US" dirty="0"/>
          </a:p>
          <a:p>
            <a:endParaRPr lang="en-US" dirty="0"/>
          </a:p>
        </p:txBody>
      </p:sp>
    </p:spTree>
    <p:extLst>
      <p:ext uri="{BB962C8B-B14F-4D97-AF65-F5344CB8AC3E}">
        <p14:creationId xmlns:p14="http://schemas.microsoft.com/office/powerpoint/2010/main" val="1445194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609599" y="1412776"/>
            <a:ext cx="6347714" cy="5256584"/>
          </a:xfrm>
        </p:spPr>
        <p:txBody>
          <a:bodyPr>
            <a:noAutofit/>
          </a:bodyPr>
          <a:lstStyle/>
          <a:p>
            <a:r>
              <a:rPr lang="en-US" sz="2000" dirty="0">
                <a:effectLst/>
                <a:latin typeface="Times New Roman" panose="02020603050405020304" pitchFamily="18" charset="0"/>
                <a:ea typeface="Sylfaen" panose="010A0502050306030303" pitchFamily="18" charset="0"/>
                <a:cs typeface="Times New Roman" panose="02020603050405020304" pitchFamily="18" charset="0"/>
              </a:rPr>
              <a:t>Air pollution monitoring is crucial in today's world, as it has a significant impact on both human health and the environment.</a:t>
            </a:r>
          </a:p>
          <a:p>
            <a:r>
              <a:rPr lang="en-US" sz="2000" dirty="0">
                <a:effectLst/>
                <a:latin typeface="Times New Roman" panose="02020603050405020304" pitchFamily="18" charset="0"/>
                <a:ea typeface="Sylfaen" panose="010A0502050306030303" pitchFamily="18" charset="0"/>
                <a:cs typeface="Times New Roman" panose="02020603050405020304" pitchFamily="18" charset="0"/>
              </a:rPr>
              <a:t> Harmful emissions not only affect the environment, but also impact the productivity and efficiency of individuals. </a:t>
            </a:r>
          </a:p>
          <a:p>
            <a:r>
              <a:rPr lang="en-US" sz="2000" dirty="0">
                <a:effectLst/>
                <a:latin typeface="Times New Roman" panose="02020603050405020304" pitchFamily="18" charset="0"/>
                <a:ea typeface="Sylfaen" panose="010A0502050306030303" pitchFamily="18" charset="0"/>
                <a:cs typeface="Times New Roman" panose="02020603050405020304" pitchFamily="18" charset="0"/>
              </a:rPr>
              <a:t>Thus, continuous monitoring is necessary to effectively  control and mitigate air pollution.</a:t>
            </a:r>
          </a:p>
          <a:p>
            <a:r>
              <a:rPr lang="en-US" sz="2000" dirty="0">
                <a:effectLst/>
                <a:latin typeface="Times New Roman" panose="02020603050405020304" pitchFamily="18" charset="0"/>
                <a:ea typeface="Sylfaen" panose="010A0502050306030303" pitchFamily="18" charset="0"/>
                <a:cs typeface="Times New Roman" panose="02020603050405020304" pitchFamily="18" charset="0"/>
              </a:rPr>
              <a:t>Nitrogen dioxide (NO2), </a:t>
            </a:r>
            <a:r>
              <a:rPr lang="en-US" sz="2000" dirty="0" err="1">
                <a:effectLst/>
                <a:latin typeface="Times New Roman" panose="02020603050405020304" pitchFamily="18" charset="0"/>
                <a:ea typeface="Sylfaen" panose="010A0502050306030303" pitchFamily="18" charset="0"/>
                <a:cs typeface="Times New Roman" panose="02020603050405020304" pitchFamily="18" charset="0"/>
              </a:rPr>
              <a:t>Sulphuric</a:t>
            </a:r>
            <a:r>
              <a:rPr lang="en-US" sz="2000" dirty="0">
                <a:effectLst/>
                <a:latin typeface="Times New Roman" panose="02020603050405020304" pitchFamily="18" charset="0"/>
                <a:ea typeface="Sylfaen" panose="010A0502050306030303" pitchFamily="18" charset="0"/>
                <a:cs typeface="Times New Roman" panose="02020603050405020304" pitchFamily="18" charset="0"/>
              </a:rPr>
              <a:t> oxide (SO2), and Particulate Matter (PM) are the major contributors to air pollution. </a:t>
            </a:r>
          </a:p>
          <a:p>
            <a:r>
              <a:rPr lang="en-US" sz="2000" dirty="0">
                <a:effectLst/>
                <a:latin typeface="Times New Roman" panose="02020603050405020304" pitchFamily="18" charset="0"/>
                <a:ea typeface="Sylfaen" panose="010A0502050306030303" pitchFamily="18" charset="0"/>
                <a:cs typeface="Times New Roman" panose="02020603050405020304" pitchFamily="18" charset="0"/>
              </a:rPr>
              <a:t>These gases, which are produced from burning fossil fuels, wood, industrial boilers, and volcanic eruptions, cannot be seen or detected but can have serious impacts on human health.</a:t>
            </a:r>
            <a:endParaRPr lang="en-IN" sz="2000" dirty="0">
              <a:effectLst/>
              <a:latin typeface="Times New Roman" panose="02020603050405020304" pitchFamily="18" charset="0"/>
              <a:ea typeface="Sylfaen" panose="010A0502050306030303" pitchFamily="18" charset="0"/>
              <a:cs typeface="Times New Roman" panose="02020603050405020304" pitchFamily="18" charset="0"/>
            </a:endParaRPr>
          </a:p>
          <a:p>
            <a:endParaRPr lang="en-IN" sz="2000" dirty="0">
              <a:effectLst/>
              <a:latin typeface="Times New Roman" panose="02020603050405020304" pitchFamily="18" charset="0"/>
              <a:ea typeface="Sylfaen" panose="010A0502050306030303" pitchFamily="18" charset="0"/>
              <a:cs typeface="Times New Roman" panose="02020603050405020304" pitchFamily="18" charset="0"/>
            </a:endParaRPr>
          </a:p>
          <a:p>
            <a:pPr marL="0" indent="0">
              <a:lnSpc>
                <a:spcPct val="150000"/>
              </a:lnSpc>
              <a:buNone/>
            </a:pPr>
            <a:endParaRPr lang="en-US" sz="2300" dirty="0">
              <a:latin typeface="Times New Roman" pitchFamily="18" charset="0"/>
              <a:cs typeface="Times New Roman" pitchFamily="18" charset="0"/>
            </a:endParaRPr>
          </a:p>
        </p:txBody>
      </p:sp>
    </p:spTree>
    <p:extLst>
      <p:ext uri="{BB962C8B-B14F-4D97-AF65-F5344CB8AC3E}">
        <p14:creationId xmlns:p14="http://schemas.microsoft.com/office/powerpoint/2010/main" val="1359230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REQUIREMENTS</a:t>
            </a:r>
          </a:p>
        </p:txBody>
      </p:sp>
      <p:sp>
        <p:nvSpPr>
          <p:cNvPr id="3" name="Content Placeholder 2"/>
          <p:cNvSpPr>
            <a:spLocks noGrp="1"/>
          </p:cNvSpPr>
          <p:nvPr>
            <p:ph idx="1"/>
          </p:nvPr>
        </p:nvSpPr>
        <p:spPr>
          <a:xfrm>
            <a:off x="609597" y="1412776"/>
            <a:ext cx="7924803" cy="4628587"/>
          </a:xfrm>
        </p:spPr>
        <p:txBody>
          <a:bodyPr>
            <a:normAutofit fontScale="92500"/>
          </a:bodyPr>
          <a:lstStyle/>
          <a:p>
            <a:pPr>
              <a:lnSpc>
                <a:spcPct val="110000"/>
              </a:lnSpc>
              <a:buFont typeface="Wingdings" pitchFamily="2" charset="2"/>
              <a:buChar char="v"/>
            </a:pPr>
            <a:r>
              <a:rPr lang="en-US" sz="2400" dirty="0">
                <a:latin typeface="Times New Roman" pitchFamily="18" charset="0"/>
                <a:cs typeface="Times New Roman" pitchFamily="18" charset="0"/>
              </a:rPr>
              <a:t>Software Requirements</a:t>
            </a:r>
          </a:p>
          <a:p>
            <a:pPr marL="0" indent="0">
              <a:lnSpc>
                <a:spcPct val="110000"/>
              </a:lnSpc>
              <a:buNone/>
            </a:pPr>
            <a:r>
              <a:rPr lang="en-US" sz="2400" dirty="0">
                <a:latin typeface="Times New Roman" pitchFamily="18" charset="0"/>
                <a:cs typeface="Times New Roman" pitchFamily="18" charset="0"/>
              </a:rPr>
              <a:t>    Browser                   : Any Latest Browser like Chrome</a:t>
            </a:r>
          </a:p>
          <a:p>
            <a:pPr marL="0" indent="0">
              <a:lnSpc>
                <a:spcPct val="110000"/>
              </a:lnSpc>
              <a:buNone/>
            </a:pPr>
            <a:r>
              <a:rPr lang="en-US" sz="2400" dirty="0">
                <a:latin typeface="Times New Roman" pitchFamily="18" charset="0"/>
                <a:cs typeface="Times New Roman" pitchFamily="18" charset="0"/>
              </a:rPr>
              <a:t>    Operating System    : Windows 10</a:t>
            </a:r>
          </a:p>
          <a:p>
            <a:pPr marL="0" indent="0">
              <a:lnSpc>
                <a:spcPct val="110000"/>
              </a:lnSpc>
              <a:buNone/>
            </a:pPr>
            <a:r>
              <a:rPr lang="en-US" sz="2400" dirty="0">
                <a:latin typeface="Times New Roman" pitchFamily="18" charset="0"/>
                <a:cs typeface="Times New Roman" pitchFamily="18" charset="0"/>
              </a:rPr>
              <a:t>    Language                 : Python</a:t>
            </a:r>
          </a:p>
          <a:p>
            <a:pPr marL="0" indent="0">
              <a:lnSpc>
                <a:spcPct val="110000"/>
              </a:lnSpc>
              <a:buNone/>
            </a:pPr>
            <a:r>
              <a:rPr lang="en-US" sz="2400" dirty="0">
                <a:latin typeface="Times New Roman" pitchFamily="18" charset="0"/>
                <a:cs typeface="Times New Roman" pitchFamily="18" charset="0"/>
              </a:rPr>
              <a:t>    Platform                  : Google COLAB</a:t>
            </a:r>
          </a:p>
          <a:p>
            <a:pPr marL="342900" indent="-342900">
              <a:lnSpc>
                <a:spcPct val="110000"/>
              </a:lnSpc>
              <a:buFont typeface="Wingdings" pitchFamily="2" charset="2"/>
              <a:buChar char="v"/>
            </a:pPr>
            <a:r>
              <a:rPr lang="en-US" sz="2400" dirty="0">
                <a:latin typeface="Times New Roman" pitchFamily="18" charset="0"/>
                <a:cs typeface="Times New Roman" pitchFamily="18" charset="0"/>
              </a:rPr>
              <a:t>Hardware Requirements</a:t>
            </a:r>
          </a:p>
          <a:p>
            <a:pPr marL="0" indent="0">
              <a:lnSpc>
                <a:spcPct val="110000"/>
              </a:lnSpc>
              <a:buNone/>
            </a:pPr>
            <a:r>
              <a:rPr lang="en-US" sz="2400" dirty="0">
                <a:latin typeface="Times New Roman" pitchFamily="18" charset="0"/>
                <a:cs typeface="Times New Roman" pitchFamily="18" charset="0"/>
              </a:rPr>
              <a:t>     Processor              : </a:t>
            </a:r>
            <a:r>
              <a:rPr lang="pt-BR" sz="2400" dirty="0">
                <a:latin typeface="Times New Roman" pitchFamily="18" charset="0"/>
                <a:cs typeface="Times New Roman" pitchFamily="18" charset="0"/>
              </a:rPr>
              <a:t>Intel(R) Core™2 i5-5500U CPU @ 2.50GHz</a:t>
            </a:r>
          </a:p>
          <a:p>
            <a:pPr marL="0" indent="0">
              <a:lnSpc>
                <a:spcPct val="110000"/>
              </a:lnSpc>
              <a:buNone/>
            </a:pPr>
            <a:r>
              <a:rPr lang="pt-BR" sz="2400" dirty="0">
                <a:latin typeface="Times New Roman" pitchFamily="18" charset="0"/>
                <a:cs typeface="Times New Roman" pitchFamily="18" charset="0"/>
              </a:rPr>
              <a:t>     </a:t>
            </a:r>
            <a:r>
              <a:rPr lang="en-US" sz="2400" dirty="0">
                <a:latin typeface="Times New Roman" pitchFamily="18" charset="0"/>
                <a:cs typeface="Times New Roman" pitchFamily="18" charset="0"/>
              </a:rPr>
              <a:t>RAM                    :  8GB(gigabyte) </a:t>
            </a:r>
          </a:p>
          <a:p>
            <a:pPr marL="0" indent="0">
              <a:lnSpc>
                <a:spcPct val="110000"/>
              </a:lnSpc>
              <a:buNone/>
            </a:pPr>
            <a:r>
              <a:rPr lang="en-US" sz="2400" dirty="0">
                <a:latin typeface="Times New Roman" pitchFamily="18" charset="0"/>
                <a:cs typeface="Times New Roman" pitchFamily="18" charset="0"/>
              </a:rPr>
              <a:t>     System Type         :  64-bit operating system, x64-based processor</a:t>
            </a:r>
            <a:r>
              <a:rPr lang="pt-BR" sz="24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963453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54DC3E-2E49-56B8-45FE-417E235B671F}"/>
              </a:ext>
            </a:extLst>
          </p:cNvPr>
          <p:cNvSpPr txBox="1"/>
          <p:nvPr/>
        </p:nvSpPr>
        <p:spPr>
          <a:xfrm>
            <a:off x="323528" y="375168"/>
            <a:ext cx="4392487" cy="461665"/>
          </a:xfrm>
          <a:prstGeom prst="rect">
            <a:avLst/>
          </a:prstGeom>
          <a:noFill/>
        </p:spPr>
        <p:txBody>
          <a:bodyPr wrap="square" rtlCol="0">
            <a:spAutoFit/>
          </a:bodyPr>
          <a:lstStyle/>
          <a:p>
            <a:r>
              <a:rPr lang="en-IN" sz="2400" dirty="0" err="1"/>
              <a:t>Literacture</a:t>
            </a:r>
            <a:r>
              <a:rPr lang="en-IN" sz="2400" dirty="0"/>
              <a:t> Survey</a:t>
            </a:r>
          </a:p>
        </p:txBody>
      </p:sp>
      <p:sp>
        <p:nvSpPr>
          <p:cNvPr id="3" name="TextBox 2">
            <a:extLst>
              <a:ext uri="{FF2B5EF4-FFF2-40B4-BE49-F238E27FC236}">
                <a16:creationId xmlns:a16="http://schemas.microsoft.com/office/drawing/2014/main" id="{5EB2B495-32FF-EA5B-7043-5507EC88CDB4}"/>
              </a:ext>
            </a:extLst>
          </p:cNvPr>
          <p:cNvSpPr txBox="1"/>
          <p:nvPr/>
        </p:nvSpPr>
        <p:spPr>
          <a:xfrm>
            <a:off x="323528" y="1028343"/>
            <a:ext cx="7848872" cy="4801314"/>
          </a:xfrm>
          <a:prstGeom prst="rect">
            <a:avLst/>
          </a:prstGeom>
          <a:noFill/>
        </p:spPr>
        <p:txBody>
          <a:bodyPr wrap="square" rtlCol="0">
            <a:spAutoFit/>
          </a:bodyPr>
          <a:lstStyle/>
          <a:p>
            <a:pPr marL="285750" indent="-285750">
              <a:buFont typeface="Wingdings" panose="05000000000000000000" pitchFamily="2" charset="2"/>
              <a:buChar char="Ø"/>
            </a:pPr>
            <a:r>
              <a:rPr lang="en-US" b="1" dirty="0" err="1"/>
              <a:t>Ziyue</a:t>
            </a:r>
            <a:r>
              <a:rPr lang="en-US" b="1" dirty="0"/>
              <a:t> Guan and Richard O. </a:t>
            </a:r>
            <a:r>
              <a:rPr lang="en-US" b="1" dirty="0" err="1"/>
              <a:t>Sinnot</a:t>
            </a:r>
            <a:r>
              <a:rPr lang="en-US" b="1" dirty="0"/>
              <a:t> </a:t>
            </a:r>
            <a:r>
              <a:rPr lang="en-US" dirty="0"/>
              <a:t>(2018) used the various machine learning algorithms to predict the PM2.5 concentration. Data were collected from the official website of Environment Protection Agency (EPA) for the city Melbourne that contains PM2.5 air parameter and they have also collected the unofficial data from Air beam which is the mobile device used to measure PM2.5 value [8].</a:t>
            </a:r>
          </a:p>
          <a:p>
            <a:endParaRPr lang="en-US" dirty="0"/>
          </a:p>
          <a:p>
            <a:pPr marL="285750" indent="-285750">
              <a:buFont typeface="Wingdings" panose="05000000000000000000" pitchFamily="2" charset="2"/>
              <a:buChar char="Ø"/>
            </a:pPr>
            <a:r>
              <a:rPr lang="en-US" b="1" dirty="0"/>
              <a:t>Aditya C R </a:t>
            </a:r>
            <a:r>
              <a:rPr lang="en-US" dirty="0"/>
              <a:t>(et al.2018) employed the machine algorithms to detect and forecast the PM2.5 concentration level on the basis of dataset containing atmospheric conditions in a specific city. They also predicted the PM2.5 concentration level for a particular date [10]. </a:t>
            </a:r>
          </a:p>
          <a:p>
            <a:endParaRPr lang="en-US" dirty="0"/>
          </a:p>
          <a:p>
            <a:pPr marL="285750" indent="-285750">
              <a:buFont typeface="Wingdings" panose="05000000000000000000" pitchFamily="2" charset="2"/>
              <a:buChar char="Ø"/>
            </a:pPr>
            <a:r>
              <a:rPr lang="en-US" b="1" dirty="0"/>
              <a:t>Kazem </a:t>
            </a:r>
            <a:r>
              <a:rPr lang="en-US" b="1" dirty="0" err="1"/>
              <a:t>Naddaf</a:t>
            </a:r>
            <a:r>
              <a:rPr lang="en-US" dirty="0"/>
              <a:t> (et al.2012) used the </a:t>
            </a:r>
            <a:r>
              <a:rPr lang="en-US" dirty="0" err="1"/>
              <a:t>AirQ</a:t>
            </a:r>
            <a:r>
              <a:rPr lang="en-US" dirty="0"/>
              <a:t> software proposed by WHO that provides the quantitative data on the impact of PM10, SO2, NO2 and O3 on the health of the people in Tehran City of Iran which is the most populated city in Iran [16]. Health impacts under the consideration were all cause mortality.</a:t>
            </a:r>
            <a:endParaRPr lang="en-IN" dirty="0"/>
          </a:p>
        </p:txBody>
      </p:sp>
    </p:spTree>
    <p:extLst>
      <p:ext uri="{BB962C8B-B14F-4D97-AF65-F5344CB8AC3E}">
        <p14:creationId xmlns:p14="http://schemas.microsoft.com/office/powerpoint/2010/main" val="3168845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376" y="50721"/>
            <a:ext cx="6347713" cy="641975"/>
          </a:xfrm>
        </p:spPr>
        <p:txBody>
          <a:bodyPr>
            <a:normAutofit/>
          </a:bodyPr>
          <a:lstStyle/>
          <a:p>
            <a:r>
              <a:rPr lang="en-US" sz="3600" dirty="0">
                <a:latin typeface="Times New Roman" pitchFamily="18" charset="0"/>
                <a:cs typeface="Times New Roman" pitchFamily="18" charset="0"/>
              </a:rPr>
              <a:t>PROPOSED SYSTEM</a:t>
            </a:r>
          </a:p>
        </p:txBody>
      </p:sp>
      <p:sp>
        <p:nvSpPr>
          <p:cNvPr id="3" name="Content Placeholder 2"/>
          <p:cNvSpPr>
            <a:spLocks noGrp="1"/>
          </p:cNvSpPr>
          <p:nvPr>
            <p:ph idx="1"/>
          </p:nvPr>
        </p:nvSpPr>
        <p:spPr>
          <a:xfrm>
            <a:off x="683568" y="698792"/>
            <a:ext cx="7490793" cy="5970567"/>
          </a:xfrm>
        </p:spPr>
        <p:txBody>
          <a:bodyPr>
            <a:normAutofit fontScale="85000" lnSpcReduction="10000"/>
          </a:bodyPr>
          <a:lstStyle/>
          <a:p>
            <a:pPr>
              <a:lnSpc>
                <a:spcPct val="150000"/>
              </a:lnSpc>
            </a:pPr>
            <a:r>
              <a:rPr lang="en-US" sz="2000" dirty="0">
                <a:latin typeface="Times New Roman" pitchFamily="18" charset="0"/>
                <a:cs typeface="Times New Roman" pitchFamily="18" charset="0"/>
              </a:rPr>
              <a:t>Based on the problems of forecasting errors and risk of overfitting due to large datasets.</a:t>
            </a:r>
          </a:p>
          <a:p>
            <a:pPr>
              <a:lnSpc>
                <a:spcPct val="150000"/>
              </a:lnSpc>
            </a:pPr>
            <a:r>
              <a:rPr lang="en-US" sz="2000" dirty="0">
                <a:latin typeface="Times New Roman" pitchFamily="18" charset="0"/>
                <a:cs typeface="Times New Roman" pitchFamily="18" charset="0"/>
              </a:rPr>
              <a:t> The data analyzed and sent to the company is resulted as   inefficient and ineffective. </a:t>
            </a:r>
          </a:p>
          <a:p>
            <a:pPr>
              <a:lnSpc>
                <a:spcPct val="150000"/>
              </a:lnSpc>
            </a:pPr>
            <a:r>
              <a:rPr lang="en-US" sz="2000" dirty="0">
                <a:latin typeface="Times New Roman" pitchFamily="18" charset="0"/>
                <a:cs typeface="Times New Roman" pitchFamily="18" charset="0"/>
              </a:rPr>
              <a:t>Thus to overcome the problem we are going to predict the Air Quality by using applied </a:t>
            </a:r>
            <a:r>
              <a:rPr lang="en-US" sz="2000" dirty="0" err="1">
                <a:latin typeface="Times New Roman" pitchFamily="18" charset="0"/>
                <a:cs typeface="Times New Roman" pitchFamily="18" charset="0"/>
              </a:rPr>
              <a:t>Randam</a:t>
            </a:r>
            <a:r>
              <a:rPr lang="en-US" sz="2000" dirty="0">
                <a:latin typeface="Times New Roman" pitchFamily="18" charset="0"/>
                <a:cs typeface="Times New Roman" pitchFamily="18" charset="0"/>
              </a:rPr>
              <a:t> Forest algorithm.</a:t>
            </a:r>
          </a:p>
          <a:p>
            <a:pPr>
              <a:lnSpc>
                <a:spcPct val="150000"/>
              </a:lnSpc>
            </a:pPr>
            <a:r>
              <a:rPr lang="en-US" sz="2000" dirty="0">
                <a:latin typeface="Times New Roman" pitchFamily="18" charset="0"/>
                <a:cs typeface="Times New Roman" pitchFamily="18" charset="0"/>
              </a:rPr>
              <a:t>The proposed method for the project is explained on 7 steps : </a:t>
            </a:r>
          </a:p>
          <a:p>
            <a:pPr marL="521208" indent="-457200">
              <a:lnSpc>
                <a:spcPct val="150000"/>
              </a:lnSpc>
              <a:buFont typeface="+mj-lt"/>
              <a:buAutoNum type="alphaUcPeriod"/>
            </a:pPr>
            <a:r>
              <a:rPr lang="en-US" sz="2000" dirty="0">
                <a:latin typeface="Times New Roman" pitchFamily="18" charset="0"/>
                <a:cs typeface="Times New Roman" pitchFamily="18" charset="0"/>
              </a:rPr>
              <a:t> Raw Data</a:t>
            </a:r>
          </a:p>
          <a:p>
            <a:pPr marL="521208" indent="-457200">
              <a:lnSpc>
                <a:spcPct val="150000"/>
              </a:lnSpc>
              <a:buFont typeface="+mj-lt"/>
              <a:buAutoNum type="alphaUcPeriod"/>
            </a:pPr>
            <a:r>
              <a:rPr lang="en-US" sz="2000" dirty="0">
                <a:latin typeface="Times New Roman" pitchFamily="18" charset="0"/>
                <a:cs typeface="Times New Roman" pitchFamily="18" charset="0"/>
              </a:rPr>
              <a:t>Data Importing</a:t>
            </a:r>
          </a:p>
          <a:p>
            <a:pPr marL="521208" indent="-457200">
              <a:lnSpc>
                <a:spcPct val="150000"/>
              </a:lnSpc>
              <a:buFont typeface="+mj-lt"/>
              <a:buAutoNum type="alphaUcPeriod"/>
            </a:pPr>
            <a:r>
              <a:rPr lang="en-US" sz="2000" dirty="0">
                <a:latin typeface="Times New Roman" pitchFamily="18" charset="0"/>
                <a:cs typeface="Times New Roman" pitchFamily="18" charset="0"/>
              </a:rPr>
              <a:t>Data Visualization</a:t>
            </a:r>
          </a:p>
          <a:p>
            <a:pPr marL="521208" indent="-457200">
              <a:lnSpc>
                <a:spcPct val="150000"/>
              </a:lnSpc>
              <a:buFont typeface="+mj-lt"/>
              <a:buAutoNum type="alphaUcPeriod"/>
            </a:pPr>
            <a:r>
              <a:rPr lang="en-US" sz="2000" dirty="0">
                <a:latin typeface="Times New Roman" pitchFamily="18" charset="0"/>
                <a:cs typeface="Times New Roman" pitchFamily="18" charset="0"/>
              </a:rPr>
              <a:t>Testing Data</a:t>
            </a:r>
          </a:p>
          <a:p>
            <a:pPr marL="521208" indent="-457200">
              <a:lnSpc>
                <a:spcPct val="150000"/>
              </a:lnSpc>
              <a:buFont typeface="+mj-lt"/>
              <a:buAutoNum type="alphaUcPeriod"/>
            </a:pPr>
            <a:r>
              <a:rPr lang="en-US" sz="2000" dirty="0">
                <a:latin typeface="Times New Roman" pitchFamily="18" charset="0"/>
                <a:cs typeface="Times New Roman" pitchFamily="18" charset="0"/>
              </a:rPr>
              <a:t>Predicted Air quality Values Using Algorithm </a:t>
            </a:r>
          </a:p>
          <a:p>
            <a:pPr marL="521208" indent="-457200">
              <a:lnSpc>
                <a:spcPct val="150000"/>
              </a:lnSpc>
              <a:buFont typeface="+mj-lt"/>
              <a:buAutoNum type="alphaUcPeriod"/>
            </a:pPr>
            <a:r>
              <a:rPr lang="en-US" sz="2000" dirty="0">
                <a:latin typeface="Times New Roman" pitchFamily="18" charset="0"/>
                <a:cs typeface="Times New Roman" pitchFamily="18" charset="0"/>
              </a:rPr>
              <a:t>Algorithm</a:t>
            </a:r>
          </a:p>
          <a:p>
            <a:pPr marL="0" indent="0">
              <a:lnSpc>
                <a:spcPct val="150000"/>
              </a:lnSpc>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996421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07804" y="2780928"/>
            <a:ext cx="3528392" cy="3693319"/>
          </a:xfrm>
          <a:prstGeom prst="rect">
            <a:avLst/>
          </a:prstGeom>
          <a:noFill/>
        </p:spPr>
        <p:txBody>
          <a:bodyPr wrap="square" rtlCol="0">
            <a:spAutoFit/>
          </a:bodyPr>
          <a:lstStyle/>
          <a:p>
            <a:r>
              <a:rPr lang="en-US" dirty="0"/>
              <a:t>Fig: 3.5. Dataset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Fig 1:  Dataset</a:t>
            </a:r>
          </a:p>
          <a:p>
            <a:endParaRPr lang="en-US" dirty="0"/>
          </a:p>
        </p:txBody>
      </p:sp>
      <p:pic>
        <p:nvPicPr>
          <p:cNvPr id="5" name="Picture 4">
            <a:extLst>
              <a:ext uri="{FF2B5EF4-FFF2-40B4-BE49-F238E27FC236}">
                <a16:creationId xmlns:a16="http://schemas.microsoft.com/office/drawing/2014/main" id="{8A7A6DE1-10A8-7C34-0F3F-0CBEEE558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476672"/>
            <a:ext cx="7200800" cy="5011063"/>
          </a:xfrm>
          <a:prstGeom prst="rect">
            <a:avLst/>
          </a:prstGeom>
        </p:spPr>
      </p:pic>
    </p:spTree>
    <p:extLst>
      <p:ext uri="{BB962C8B-B14F-4D97-AF65-F5344CB8AC3E}">
        <p14:creationId xmlns:p14="http://schemas.microsoft.com/office/powerpoint/2010/main" val="4201068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54530" y="5477726"/>
            <a:ext cx="5738097" cy="923330"/>
          </a:xfrm>
          <a:prstGeom prst="rect">
            <a:avLst/>
          </a:prstGeom>
          <a:noFill/>
        </p:spPr>
        <p:txBody>
          <a:bodyPr wrap="square" rtlCol="0">
            <a:spAutoFit/>
          </a:bodyPr>
          <a:lstStyle/>
          <a:p>
            <a:endParaRPr lang="en-IN" dirty="0"/>
          </a:p>
          <a:p>
            <a:endParaRPr lang="en-IN" dirty="0"/>
          </a:p>
          <a:p>
            <a:r>
              <a:rPr lang="en-IN" dirty="0"/>
              <a:t>Fig 2: Importing and reading the dataset.</a:t>
            </a:r>
            <a:endParaRPr lang="en-US" dirty="0"/>
          </a:p>
        </p:txBody>
      </p:sp>
      <p:pic>
        <p:nvPicPr>
          <p:cNvPr id="5" name="Picture 4">
            <a:extLst>
              <a:ext uri="{FF2B5EF4-FFF2-40B4-BE49-F238E27FC236}">
                <a16:creationId xmlns:a16="http://schemas.microsoft.com/office/drawing/2014/main" id="{21FE1696-41FB-78C4-33D0-F90B9A77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27" y="879845"/>
            <a:ext cx="7200800" cy="5098310"/>
          </a:xfrm>
          <a:prstGeom prst="rect">
            <a:avLst/>
          </a:prstGeom>
        </p:spPr>
      </p:pic>
      <p:sp>
        <p:nvSpPr>
          <p:cNvPr id="6" name="TextBox 5">
            <a:extLst>
              <a:ext uri="{FF2B5EF4-FFF2-40B4-BE49-F238E27FC236}">
                <a16:creationId xmlns:a16="http://schemas.microsoft.com/office/drawing/2014/main" id="{58D5AD22-EE4D-1EF0-FFEB-F85BB3F067E1}"/>
              </a:ext>
            </a:extLst>
          </p:cNvPr>
          <p:cNvSpPr txBox="1"/>
          <p:nvPr/>
        </p:nvSpPr>
        <p:spPr>
          <a:xfrm>
            <a:off x="683568" y="456944"/>
            <a:ext cx="2448272" cy="461665"/>
          </a:xfrm>
          <a:prstGeom prst="rect">
            <a:avLst/>
          </a:prstGeom>
          <a:noFill/>
        </p:spPr>
        <p:txBody>
          <a:bodyPr wrap="square" rtlCol="0">
            <a:spAutoFit/>
          </a:bodyPr>
          <a:lstStyle/>
          <a:p>
            <a:r>
              <a:rPr lang="en-IN" sz="2400" dirty="0"/>
              <a:t>Data set</a:t>
            </a:r>
          </a:p>
        </p:txBody>
      </p:sp>
    </p:spTree>
    <p:extLst>
      <p:ext uri="{BB962C8B-B14F-4D97-AF65-F5344CB8AC3E}">
        <p14:creationId xmlns:p14="http://schemas.microsoft.com/office/powerpoint/2010/main" val="14358935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7885</TotalTime>
  <Words>950</Words>
  <Application>Microsoft Office PowerPoint</Application>
  <PresentationFormat>On-screen Show (4:3)</PresentationFormat>
  <Paragraphs>139</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Times New Roman</vt:lpstr>
      <vt:lpstr>Trebuchet MS</vt:lpstr>
      <vt:lpstr>Wingdings</vt:lpstr>
      <vt:lpstr>Wingdings 3</vt:lpstr>
      <vt:lpstr>Facet</vt:lpstr>
      <vt:lpstr>AIR QUALITY INDEX ANALYSIS </vt:lpstr>
      <vt:lpstr>ABSTRACT</vt:lpstr>
      <vt:lpstr>CONTENT</vt:lpstr>
      <vt:lpstr>INTRODUCTION</vt:lpstr>
      <vt:lpstr>REQUIREMENTS</vt:lpstr>
      <vt:lpstr>PowerPoint Presentation</vt:lpstr>
      <vt:lpstr>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Random Forest Algorithm  </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SKY TECHNOLOGIES</dc:creator>
  <cp:lastModifiedBy>20JU1A0 5I0</cp:lastModifiedBy>
  <cp:revision>41</cp:revision>
  <dcterms:created xsi:type="dcterms:W3CDTF">2023-01-09T14:39:57Z</dcterms:created>
  <dcterms:modified xsi:type="dcterms:W3CDTF">2023-03-24T12:16:39Z</dcterms:modified>
</cp:coreProperties>
</file>